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0" r:id="rId4"/>
    <p:sldId id="317" r:id="rId5"/>
    <p:sldId id="284" r:id="rId6"/>
    <p:sldId id="319" r:id="rId7"/>
    <p:sldId id="280" r:id="rId8"/>
    <p:sldId id="340" r:id="rId9"/>
    <p:sldId id="341" r:id="rId10"/>
    <p:sldId id="342" r:id="rId11"/>
    <p:sldId id="343" r:id="rId12"/>
    <p:sldId id="344" r:id="rId13"/>
    <p:sldId id="346" r:id="rId14"/>
    <p:sldId id="347" r:id="rId15"/>
    <p:sldId id="348" r:id="rId16"/>
    <p:sldId id="349" r:id="rId17"/>
    <p:sldId id="350" r:id="rId18"/>
    <p:sldId id="351" r:id="rId19"/>
    <p:sldId id="352" r:id="rId20"/>
    <p:sldId id="353" r:id="rId21"/>
    <p:sldId id="355" r:id="rId22"/>
    <p:sldId id="356" r:id="rId23"/>
    <p:sldId id="354" r:id="rId24"/>
    <p:sldId id="357" r:id="rId25"/>
    <p:sldId id="358" r:id="rId26"/>
    <p:sldId id="359" r:id="rId27"/>
    <p:sldId id="360" r:id="rId28"/>
    <p:sldId id="361" r:id="rId29"/>
    <p:sldId id="362" r:id="rId30"/>
    <p:sldId id="363" r:id="rId31"/>
    <p:sldId id="364" r:id="rId32"/>
    <p:sldId id="365" r:id="rId33"/>
    <p:sldId id="366" r:id="rId34"/>
    <p:sldId id="367" r:id="rId35"/>
    <p:sldId id="281" r:id="rId36"/>
    <p:sldId id="293" r:id="rId37"/>
    <p:sldId id="368" r:id="rId38"/>
    <p:sldId id="3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0566" autoAdjust="0"/>
    <p:restoredTop sz="94660"/>
  </p:normalViewPr>
  <p:slideViewPr>
    <p:cSldViewPr snapToGrid="0" showGuides="1">
      <p:cViewPr varScale="1">
        <p:scale>
          <a:sx n="68" d="100"/>
          <a:sy n="68" d="100"/>
        </p:scale>
        <p:origin x="-760" y="-60"/>
      </p:cViewPr>
      <p:guideLst>
        <p:guide orient="horz" pos="2352"/>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92432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622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932094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xmlns=""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xmlns=""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xmlns=""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xmlns=""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xmlns=""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xmlns=""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87088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xmlns=""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xmlns=""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xmlns=""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xmlns=""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xmlns="" val="3150336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xmlns=""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xmlns="" val="2204584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xmlns=""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xmlns="" val="2050348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xmlns=""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xmlns=""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xmlns=""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xmlns=""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xmlns=""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xmlns=""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xmlns=""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xmlns=""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xmlns=""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xmlns="" val="1765389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0377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9282930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469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8747449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81" r:id="rId13"/>
    <p:sldLayoutId id="2147483680" r:id="rId14"/>
    <p:sldLayoutId id="214748367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xmlns=""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a16="http://schemas.microsoft.com/office/drawing/2014/main" xmlns=""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xmlns=""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xmlns=""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2" name="TextBox 21">
            <a:extLst>
              <a:ext uri="{FF2B5EF4-FFF2-40B4-BE49-F238E27FC236}">
                <a16:creationId xmlns:a16="http://schemas.microsoft.com/office/drawing/2014/main" xmlns="" id="{7DC83D12-1353-440F-A5DC-1ACD4C118187}"/>
              </a:ext>
            </a:extLst>
          </p:cNvPr>
          <p:cNvSpPr txBox="1"/>
          <p:nvPr/>
        </p:nvSpPr>
        <p:spPr>
          <a:xfrm>
            <a:off x="8280994" y="5230474"/>
            <a:ext cx="4078957" cy="830997"/>
          </a:xfrm>
          <a:prstGeom prst="rect">
            <a:avLst/>
          </a:prstGeom>
          <a:noFill/>
        </p:spPr>
        <p:txBody>
          <a:bodyPr wrap="square" rtlCol="0" anchor="ctr">
            <a:spAutoFit/>
          </a:bodyPr>
          <a:lstStyle/>
          <a:p>
            <a:r>
              <a:rPr lang="en-US" altLang="ko-KR" sz="2400" dirty="0" smtClean="0">
                <a:solidFill>
                  <a:schemeClr val="bg1"/>
                </a:solidFill>
                <a:latin typeface="Bodoni MT" pitchFamily="18" charset="0"/>
                <a:cs typeface="Arial" pitchFamily="34" charset="0"/>
              </a:rPr>
              <a:t>Done by,</a:t>
            </a:r>
          </a:p>
          <a:p>
            <a:r>
              <a:rPr lang="en-US" altLang="ko-KR" sz="2400" dirty="0" err="1" smtClean="0">
                <a:solidFill>
                  <a:schemeClr val="bg1"/>
                </a:solidFill>
                <a:latin typeface="Bodoni MT" pitchFamily="18" charset="0"/>
                <a:cs typeface="Arial" pitchFamily="34" charset="0"/>
              </a:rPr>
              <a:t>Naveena</a:t>
            </a:r>
            <a:r>
              <a:rPr lang="en-US" altLang="ko-KR" sz="2400" dirty="0" smtClean="0">
                <a:solidFill>
                  <a:schemeClr val="bg1"/>
                </a:solidFill>
                <a:latin typeface="Bodoni MT" pitchFamily="18" charset="0"/>
                <a:cs typeface="Arial" pitchFamily="34" charset="0"/>
              </a:rPr>
              <a:t>  Maria J</a:t>
            </a:r>
            <a:endParaRPr lang="ko-KR" altLang="en-US" sz="2400" dirty="0">
              <a:solidFill>
                <a:schemeClr val="bg1"/>
              </a:solidFill>
              <a:latin typeface="Bodoni MT" pitchFamily="18" charset="0"/>
              <a:cs typeface="Arial" pitchFamily="34" charset="0"/>
            </a:endParaRPr>
          </a:p>
        </p:txBody>
      </p:sp>
      <p:pic>
        <p:nvPicPr>
          <p:cNvPr id="49154" name="Picture 2" descr="Falcon 9 Rocket's Second Stage Will Likely Impact Moon's Equator After 7  Years of Floating Through Space | Science Times"/>
          <p:cNvPicPr>
            <a:picLocks noChangeAspect="1" noChangeArrowheads="1"/>
          </p:cNvPicPr>
          <p:nvPr/>
        </p:nvPicPr>
        <p:blipFill>
          <a:blip r:embed="rId2"/>
          <a:srcRect/>
          <a:stretch>
            <a:fillRect/>
          </a:stretch>
        </p:blipFill>
        <p:spPr bwMode="auto">
          <a:xfrm>
            <a:off x="-1" y="0"/>
            <a:ext cx="7520473" cy="6858000"/>
          </a:xfrm>
          <a:prstGeom prst="rect">
            <a:avLst/>
          </a:prstGeom>
          <a:noFill/>
        </p:spPr>
      </p:pic>
      <p:sp>
        <p:nvSpPr>
          <p:cNvPr id="25" name="Rectangle 24"/>
          <p:cNvSpPr/>
          <p:nvPr/>
        </p:nvSpPr>
        <p:spPr>
          <a:xfrm>
            <a:off x="5831633" y="3554961"/>
            <a:ext cx="6239069" cy="13062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b="1" dirty="0" smtClean="0"/>
              <a:t>Applied Data Science capstone</a:t>
            </a:r>
            <a:endParaRPr lang="en-US" sz="4000" b="1" dirty="0">
              <a:solidFill>
                <a:schemeClr val="bg1"/>
              </a:solidFill>
            </a:endParaRPr>
          </a:p>
        </p:txBody>
      </p:sp>
      <p:pic>
        <p:nvPicPr>
          <p:cNvPr id="26"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cstate="print"/>
          <a:stretch>
            <a:fillRect/>
          </a:stretch>
        </p:blipFill>
        <p:spPr>
          <a:xfrm>
            <a:off x="208685" y="415571"/>
            <a:ext cx="2487862" cy="629183"/>
          </a:xfrm>
          <a:prstGeom prst="rect">
            <a:avLst/>
          </a:prstGeom>
        </p:spPr>
      </p:pic>
    </p:spTree>
    <p:extLst>
      <p:ext uri="{BB962C8B-B14F-4D97-AF65-F5344CB8AC3E}">
        <p14:creationId xmlns:p14="http://schemas.microsoft.com/office/powerpoint/2010/main" xmlns=""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2556"/>
            <a:ext cx="12192000" cy="112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Methodology</a:t>
            </a:r>
          </a:p>
          <a:p>
            <a:pPr algn="ctr"/>
            <a:r>
              <a:rPr lang="en-US" sz="2400" dirty="0" smtClean="0"/>
              <a:t>4. Machine Learning Prediction</a:t>
            </a:r>
            <a:endParaRPr lang="en-US" sz="2400" dirty="0"/>
          </a:p>
        </p:txBody>
      </p:sp>
      <p:pic>
        <p:nvPicPr>
          <p:cNvPr id="3" name="Picture 2" descr="cap 6.png"/>
          <p:cNvPicPr>
            <a:picLocks noChangeAspect="1"/>
          </p:cNvPicPr>
          <p:nvPr/>
        </p:nvPicPr>
        <p:blipFill>
          <a:blip r:embed="rId2"/>
          <a:stretch>
            <a:fillRect/>
          </a:stretch>
        </p:blipFill>
        <p:spPr>
          <a:xfrm>
            <a:off x="1" y="1595536"/>
            <a:ext cx="12027158" cy="50758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400" b="1" dirty="0" smtClean="0"/>
              <a:t>Results</a:t>
            </a:r>
            <a:endParaRPr lang="en-US" sz="4400" b="1" dirty="0"/>
          </a:p>
        </p:txBody>
      </p:sp>
      <p:pic>
        <p:nvPicPr>
          <p:cNvPr id="4" name="Picture 3" descr="cap7.png"/>
          <p:cNvPicPr>
            <a:picLocks noChangeAspect="1"/>
          </p:cNvPicPr>
          <p:nvPr/>
        </p:nvPicPr>
        <p:blipFill>
          <a:blip r:embed="rId2"/>
          <a:stretch>
            <a:fillRect/>
          </a:stretch>
        </p:blipFill>
        <p:spPr>
          <a:xfrm>
            <a:off x="886409" y="1548882"/>
            <a:ext cx="10394302" cy="46559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3200" b="1" dirty="0" smtClean="0"/>
              <a:t>1.SQL (EDA with </a:t>
            </a:r>
            <a:r>
              <a:rPr lang="en-US" sz="3200" b="1" dirty="0" err="1" smtClean="0"/>
              <a:t>sql</a:t>
            </a:r>
            <a:r>
              <a:rPr lang="en-US" sz="3200" b="1" dirty="0" smtClean="0"/>
              <a:t>)</a:t>
            </a:r>
            <a:endParaRPr lang="en-US" sz="3200" b="1" dirty="0"/>
          </a:p>
        </p:txBody>
      </p:sp>
      <p:pic>
        <p:nvPicPr>
          <p:cNvPr id="4" name="Picture 3" descr="cap8.png"/>
          <p:cNvPicPr>
            <a:picLocks noChangeAspect="1"/>
          </p:cNvPicPr>
          <p:nvPr/>
        </p:nvPicPr>
        <p:blipFill>
          <a:blip r:embed="rId2"/>
          <a:stretch>
            <a:fillRect/>
          </a:stretch>
        </p:blipFill>
        <p:spPr>
          <a:xfrm>
            <a:off x="466532" y="1576873"/>
            <a:ext cx="11271378" cy="50478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3200" b="1" dirty="0" smtClean="0"/>
              <a:t>1.SQL (EDA with </a:t>
            </a:r>
            <a:r>
              <a:rPr lang="en-US" sz="3200" b="1" dirty="0" err="1" smtClean="0"/>
              <a:t>sql</a:t>
            </a:r>
            <a:r>
              <a:rPr lang="en-US" sz="3200" b="1" dirty="0" smtClean="0"/>
              <a:t>)</a:t>
            </a:r>
            <a:endParaRPr lang="en-US" sz="3200" b="1" dirty="0"/>
          </a:p>
        </p:txBody>
      </p:sp>
      <p:pic>
        <p:nvPicPr>
          <p:cNvPr id="3" name="Picture 2" descr="cap9.png"/>
          <p:cNvPicPr>
            <a:picLocks noChangeAspect="1"/>
          </p:cNvPicPr>
          <p:nvPr/>
        </p:nvPicPr>
        <p:blipFill>
          <a:blip r:embed="rId2"/>
          <a:stretch>
            <a:fillRect/>
          </a:stretch>
        </p:blipFill>
        <p:spPr>
          <a:xfrm>
            <a:off x="811764" y="1819192"/>
            <a:ext cx="11094097" cy="459093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3200" b="1" dirty="0" smtClean="0"/>
              <a:t>1.SQL (EDA with </a:t>
            </a:r>
            <a:r>
              <a:rPr lang="en-US" sz="3200" b="1" dirty="0" err="1" smtClean="0"/>
              <a:t>sql</a:t>
            </a:r>
            <a:r>
              <a:rPr lang="en-US" sz="3200" b="1" dirty="0" smtClean="0"/>
              <a:t>)</a:t>
            </a:r>
            <a:endParaRPr lang="en-US" sz="3200" b="1" dirty="0"/>
          </a:p>
        </p:txBody>
      </p:sp>
      <p:pic>
        <p:nvPicPr>
          <p:cNvPr id="3" name="Picture 2" descr="cap10.png"/>
          <p:cNvPicPr>
            <a:picLocks noChangeAspect="1"/>
          </p:cNvPicPr>
          <p:nvPr/>
        </p:nvPicPr>
        <p:blipFill>
          <a:blip r:embed="rId2"/>
          <a:stretch>
            <a:fillRect/>
          </a:stretch>
        </p:blipFill>
        <p:spPr>
          <a:xfrm>
            <a:off x="1082351" y="1838242"/>
            <a:ext cx="10263673" cy="45905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3200" b="1" dirty="0" smtClean="0"/>
              <a:t>1.SQL (EDA with </a:t>
            </a:r>
            <a:r>
              <a:rPr lang="en-US" sz="3200" b="1" dirty="0" err="1" smtClean="0"/>
              <a:t>sql</a:t>
            </a:r>
            <a:r>
              <a:rPr lang="en-US" sz="3200" b="1" dirty="0" smtClean="0"/>
              <a:t>)</a:t>
            </a:r>
            <a:endParaRPr lang="en-US" sz="3200" b="1" dirty="0"/>
          </a:p>
        </p:txBody>
      </p:sp>
      <p:pic>
        <p:nvPicPr>
          <p:cNvPr id="3" name="Picture 2" descr="cap11.png"/>
          <p:cNvPicPr>
            <a:picLocks noChangeAspect="1"/>
          </p:cNvPicPr>
          <p:nvPr/>
        </p:nvPicPr>
        <p:blipFill>
          <a:blip r:embed="rId2"/>
          <a:stretch>
            <a:fillRect/>
          </a:stretch>
        </p:blipFill>
        <p:spPr>
          <a:xfrm>
            <a:off x="802433" y="1716833"/>
            <a:ext cx="9601200" cy="454400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3200" b="1" dirty="0" smtClean="0"/>
              <a:t>1.SQL (EDA with </a:t>
            </a:r>
            <a:r>
              <a:rPr lang="en-US" sz="3200" b="1" dirty="0" err="1" smtClean="0"/>
              <a:t>sql</a:t>
            </a:r>
            <a:r>
              <a:rPr lang="en-US" sz="3200" b="1" dirty="0" smtClean="0"/>
              <a:t>)</a:t>
            </a:r>
            <a:endParaRPr lang="en-US" sz="3200" b="1" dirty="0"/>
          </a:p>
        </p:txBody>
      </p:sp>
      <p:pic>
        <p:nvPicPr>
          <p:cNvPr id="4" name="Picture 3" descr="cap12.png"/>
          <p:cNvPicPr>
            <a:picLocks noChangeAspect="1"/>
          </p:cNvPicPr>
          <p:nvPr/>
        </p:nvPicPr>
        <p:blipFill>
          <a:blip r:embed="rId2"/>
          <a:stretch>
            <a:fillRect/>
          </a:stretch>
        </p:blipFill>
        <p:spPr>
          <a:xfrm>
            <a:off x="615819" y="1806490"/>
            <a:ext cx="10468948" cy="45383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2. </a:t>
            </a:r>
            <a:r>
              <a:rPr lang="en-US" sz="2800" b="1" dirty="0" err="1" smtClean="0"/>
              <a:t>Matplotlip</a:t>
            </a:r>
            <a:r>
              <a:rPr lang="en-US" sz="2800" b="1" dirty="0" smtClean="0"/>
              <a:t> and </a:t>
            </a:r>
            <a:r>
              <a:rPr lang="en-US" sz="2800" b="1" dirty="0" err="1" smtClean="0"/>
              <a:t>Seaborn</a:t>
            </a:r>
            <a:r>
              <a:rPr lang="en-US" sz="2800" b="1" dirty="0" smtClean="0"/>
              <a:t> (EDA with visualization</a:t>
            </a:r>
            <a:r>
              <a:rPr lang="en-US" sz="3200" b="1" dirty="0" smtClean="0"/>
              <a:t>)</a:t>
            </a:r>
            <a:endParaRPr lang="en-US" sz="3200" b="1" dirty="0"/>
          </a:p>
        </p:txBody>
      </p:sp>
      <p:pic>
        <p:nvPicPr>
          <p:cNvPr id="3" name="Picture 2" descr="cap13.png"/>
          <p:cNvPicPr>
            <a:picLocks noChangeAspect="1"/>
          </p:cNvPicPr>
          <p:nvPr/>
        </p:nvPicPr>
        <p:blipFill>
          <a:blip r:embed="rId2"/>
          <a:stretch>
            <a:fillRect/>
          </a:stretch>
        </p:blipFill>
        <p:spPr>
          <a:xfrm>
            <a:off x="429208" y="1754155"/>
            <a:ext cx="11644603" cy="494522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2. </a:t>
            </a:r>
            <a:r>
              <a:rPr lang="en-US" sz="2800" b="1" dirty="0" err="1" smtClean="0"/>
              <a:t>Matplotlip</a:t>
            </a:r>
            <a:r>
              <a:rPr lang="en-US" sz="2800" b="1" dirty="0" smtClean="0"/>
              <a:t> and </a:t>
            </a:r>
            <a:r>
              <a:rPr lang="en-US" sz="2800" b="1" dirty="0" err="1" smtClean="0"/>
              <a:t>Seaborn</a:t>
            </a:r>
            <a:r>
              <a:rPr lang="en-US" sz="2800" b="1" dirty="0" smtClean="0"/>
              <a:t> (EDA with visualization</a:t>
            </a:r>
            <a:r>
              <a:rPr lang="en-US" sz="3200" b="1" dirty="0" smtClean="0"/>
              <a:t>)</a:t>
            </a:r>
            <a:endParaRPr lang="en-US" sz="3200" b="1" dirty="0"/>
          </a:p>
        </p:txBody>
      </p:sp>
      <p:pic>
        <p:nvPicPr>
          <p:cNvPr id="6" name="Picture 5" descr="cap14.png"/>
          <p:cNvPicPr>
            <a:picLocks noChangeAspect="1"/>
          </p:cNvPicPr>
          <p:nvPr/>
        </p:nvPicPr>
        <p:blipFill>
          <a:blip r:embed="rId2"/>
          <a:stretch>
            <a:fillRect/>
          </a:stretch>
        </p:blipFill>
        <p:spPr>
          <a:xfrm>
            <a:off x="895739" y="1726162"/>
            <a:ext cx="10627567" cy="47959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2. </a:t>
            </a:r>
            <a:r>
              <a:rPr lang="en-US" sz="2800" b="1" dirty="0" err="1" smtClean="0"/>
              <a:t>Matplotlip</a:t>
            </a:r>
            <a:r>
              <a:rPr lang="en-US" sz="2800" b="1" dirty="0" smtClean="0"/>
              <a:t> and </a:t>
            </a:r>
            <a:r>
              <a:rPr lang="en-US" sz="2800" b="1" dirty="0" err="1" smtClean="0"/>
              <a:t>Seaborn</a:t>
            </a:r>
            <a:r>
              <a:rPr lang="en-US" sz="2800" b="1" dirty="0" smtClean="0"/>
              <a:t> (EDA with visualization</a:t>
            </a:r>
            <a:r>
              <a:rPr lang="en-US" sz="3200" b="1" dirty="0" smtClean="0"/>
              <a:t>)</a:t>
            </a:r>
            <a:endParaRPr lang="en-US" sz="3200" b="1" dirty="0"/>
          </a:p>
        </p:txBody>
      </p:sp>
      <p:pic>
        <p:nvPicPr>
          <p:cNvPr id="6" name="Picture 5" descr="cap 15.png"/>
          <p:cNvPicPr>
            <a:picLocks noChangeAspect="1"/>
          </p:cNvPicPr>
          <p:nvPr/>
        </p:nvPicPr>
        <p:blipFill>
          <a:blip r:embed="rId2"/>
          <a:stretch>
            <a:fillRect/>
          </a:stretch>
        </p:blipFill>
        <p:spPr>
          <a:xfrm>
            <a:off x="877079" y="1539552"/>
            <a:ext cx="10328986" cy="48519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A3499E92-50A7-4680-90CB-41532F4FC718}"/>
              </a:ext>
            </a:extLst>
          </p:cNvPr>
          <p:cNvSpPr/>
          <p:nvPr/>
        </p:nvSpPr>
        <p:spPr>
          <a:xfrm>
            <a:off x="5957363" y="223934"/>
            <a:ext cx="5636534"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xmlns="" id="{7DA86C59-34F4-4919-9F69-A6D243DD90AF}"/>
              </a:ext>
            </a:extLst>
          </p:cNvPr>
          <p:cNvGrpSpPr/>
          <p:nvPr/>
        </p:nvGrpSpPr>
        <p:grpSpPr>
          <a:xfrm>
            <a:off x="6268619" y="1466991"/>
            <a:ext cx="5382342" cy="674534"/>
            <a:chOff x="6102442" y="1483456"/>
            <a:chExt cx="5382342" cy="674534"/>
          </a:xfrm>
        </p:grpSpPr>
        <p:sp>
          <p:nvSpPr>
            <p:cNvPr id="5" name="TextBox 4">
              <a:extLst>
                <a:ext uri="{FF2B5EF4-FFF2-40B4-BE49-F238E27FC236}">
                  <a16:creationId xmlns:a16="http://schemas.microsoft.com/office/drawing/2014/main" xmlns="" id="{8591A18A-7559-4485-BC2C-6ACBBA9F87DF}"/>
                </a:ext>
              </a:extLst>
            </p:cNvPr>
            <p:cNvSpPr txBox="1"/>
            <p:nvPr/>
          </p:nvSpPr>
          <p:spPr>
            <a:xfrm>
              <a:off x="6822944" y="1650159"/>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Executive summary</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xmlns="" id="{95E3BD7D-EEC6-41FC-867D-95F2B71346B3}"/>
                </a:ext>
              </a:extLst>
            </p:cNvPr>
            <p:cNvSpPr txBox="1"/>
            <p:nvPr/>
          </p:nvSpPr>
          <p:spPr>
            <a:xfrm>
              <a:off x="6102442" y="1483456"/>
              <a:ext cx="98110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8" name="Group 7">
            <a:extLst>
              <a:ext uri="{FF2B5EF4-FFF2-40B4-BE49-F238E27FC236}">
                <a16:creationId xmlns:a16="http://schemas.microsoft.com/office/drawing/2014/main" xmlns="" id="{51E7642E-CD93-4445-B49C-21F1CF8B80D1}"/>
              </a:ext>
            </a:extLst>
          </p:cNvPr>
          <p:cNvGrpSpPr/>
          <p:nvPr/>
        </p:nvGrpSpPr>
        <p:grpSpPr>
          <a:xfrm>
            <a:off x="6249958" y="2204766"/>
            <a:ext cx="5410333" cy="646331"/>
            <a:chOff x="6046458" y="867635"/>
            <a:chExt cx="5410333" cy="646331"/>
          </a:xfrm>
        </p:grpSpPr>
        <p:sp>
          <p:nvSpPr>
            <p:cNvPr id="9" name="TextBox 8">
              <a:extLst>
                <a:ext uri="{FF2B5EF4-FFF2-40B4-BE49-F238E27FC236}">
                  <a16:creationId xmlns:a16="http://schemas.microsoft.com/office/drawing/2014/main" xmlns="" id="{EC79CA3D-1245-4812-BE2C-A17717D31459}"/>
                </a:ext>
              </a:extLst>
            </p:cNvPr>
            <p:cNvSpPr txBox="1"/>
            <p:nvPr/>
          </p:nvSpPr>
          <p:spPr>
            <a:xfrm>
              <a:off x="6794951" y="987687"/>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xmlns="" id="{F627DDE9-FE7C-4B7E-A047-E092B6A88859}"/>
                </a:ext>
              </a:extLst>
            </p:cNvPr>
            <p:cNvSpPr txBox="1"/>
            <p:nvPr/>
          </p:nvSpPr>
          <p:spPr>
            <a:xfrm>
              <a:off x="6046458" y="867635"/>
              <a:ext cx="98110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xmlns="" id="{9D3E30DF-4F9D-4D5B-9110-CB46BA5063F2}"/>
              </a:ext>
            </a:extLst>
          </p:cNvPr>
          <p:cNvGrpSpPr/>
          <p:nvPr/>
        </p:nvGrpSpPr>
        <p:grpSpPr>
          <a:xfrm>
            <a:off x="6259290" y="2886558"/>
            <a:ext cx="5438325" cy="646331"/>
            <a:chOff x="6037128" y="410435"/>
            <a:chExt cx="5438325" cy="646331"/>
          </a:xfrm>
        </p:grpSpPr>
        <p:sp>
          <p:nvSpPr>
            <p:cNvPr id="13" name="TextBox 12">
              <a:extLst>
                <a:ext uri="{FF2B5EF4-FFF2-40B4-BE49-F238E27FC236}">
                  <a16:creationId xmlns:a16="http://schemas.microsoft.com/office/drawing/2014/main" xmlns="" id="{5A5757E4-1723-4073-9FC5-1D351F20A151}"/>
                </a:ext>
              </a:extLst>
            </p:cNvPr>
            <p:cNvSpPr txBox="1"/>
            <p:nvPr/>
          </p:nvSpPr>
          <p:spPr>
            <a:xfrm>
              <a:off x="6813613" y="511826"/>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Methodology</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xmlns="" id="{D7B9AF74-CA02-49F9-88D7-98D77F70D10F}"/>
                </a:ext>
              </a:extLst>
            </p:cNvPr>
            <p:cNvSpPr txBox="1"/>
            <p:nvPr/>
          </p:nvSpPr>
          <p:spPr>
            <a:xfrm>
              <a:off x="6037128" y="410435"/>
              <a:ext cx="98110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sp>
        <p:nvSpPr>
          <p:cNvPr id="15" name="TextBox 14">
            <a:extLst>
              <a:ext uri="{FF2B5EF4-FFF2-40B4-BE49-F238E27FC236}">
                <a16:creationId xmlns:a16="http://schemas.microsoft.com/office/drawing/2014/main" xmlns="" id="{437A4661-D2A4-40E5-9248-83B3298A506A}"/>
              </a:ext>
            </a:extLst>
          </p:cNvPr>
          <p:cNvSpPr txBox="1"/>
          <p:nvPr/>
        </p:nvSpPr>
        <p:spPr>
          <a:xfrm>
            <a:off x="7081344" y="5781491"/>
            <a:ext cx="4661840" cy="276999"/>
          </a:xfrm>
          <a:prstGeom prst="rect">
            <a:avLst/>
          </a:prstGeom>
          <a:noFill/>
        </p:spPr>
        <p:txBody>
          <a:bodyPr wrap="square" rtlCol="0">
            <a:spAutoFit/>
          </a:bodyPr>
          <a:lstStyle/>
          <a:p>
            <a:r>
              <a:rPr lang="en-US" altLang="ko-KR" sz="1200" dirty="0" smtClean="0">
                <a:solidFill>
                  <a:schemeClr val="bg1"/>
                </a:solidFill>
                <a:ea typeface="FZShuTi" pitchFamily="2" charset="-122"/>
                <a:cs typeface="Arial" pitchFamily="34" charset="0"/>
              </a:rPr>
              <a:t>.</a:t>
            </a:r>
            <a:endParaRPr lang="en-US" altLang="ko-KR" sz="1200" dirty="0">
              <a:solidFill>
                <a:schemeClr val="bg1"/>
              </a:solidFill>
              <a:cs typeface="Arial" pitchFamily="34" charset="0"/>
            </a:endParaRPr>
          </a:p>
        </p:txBody>
      </p:sp>
      <p:grpSp>
        <p:nvGrpSpPr>
          <p:cNvPr id="16" name="Group 15">
            <a:extLst>
              <a:ext uri="{FF2B5EF4-FFF2-40B4-BE49-F238E27FC236}">
                <a16:creationId xmlns:a16="http://schemas.microsoft.com/office/drawing/2014/main" xmlns="" id="{41FEFB00-F764-4A36-BDE0-EFBFFBAD9C92}"/>
              </a:ext>
            </a:extLst>
          </p:cNvPr>
          <p:cNvGrpSpPr/>
          <p:nvPr/>
        </p:nvGrpSpPr>
        <p:grpSpPr>
          <a:xfrm>
            <a:off x="6212637" y="3559021"/>
            <a:ext cx="5484978" cy="646331"/>
            <a:chOff x="6018467" y="-140070"/>
            <a:chExt cx="5484978" cy="646331"/>
          </a:xfrm>
        </p:grpSpPr>
        <p:sp>
          <p:nvSpPr>
            <p:cNvPr id="17" name="TextBox 16">
              <a:extLst>
                <a:ext uri="{FF2B5EF4-FFF2-40B4-BE49-F238E27FC236}">
                  <a16:creationId xmlns:a16="http://schemas.microsoft.com/office/drawing/2014/main" xmlns="" id="{493DF382-44DD-45C3-9704-34E8893BC3AC}"/>
                </a:ext>
              </a:extLst>
            </p:cNvPr>
            <p:cNvSpPr txBox="1"/>
            <p:nvPr/>
          </p:nvSpPr>
          <p:spPr>
            <a:xfrm>
              <a:off x="6841605" y="-38681"/>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Result</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xmlns="" id="{8611BD74-B8C0-4D62-99FC-2DBC909A434D}"/>
                </a:ext>
              </a:extLst>
            </p:cNvPr>
            <p:cNvSpPr txBox="1"/>
            <p:nvPr/>
          </p:nvSpPr>
          <p:spPr>
            <a:xfrm>
              <a:off x="6018467" y="-140070"/>
              <a:ext cx="98110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sp>
        <p:nvSpPr>
          <p:cNvPr id="19" name="TextBox 18">
            <a:extLst>
              <a:ext uri="{FF2B5EF4-FFF2-40B4-BE49-F238E27FC236}">
                <a16:creationId xmlns:a16="http://schemas.microsoft.com/office/drawing/2014/main" xmlns="" id="{042C12F7-AE9B-40D2-A6C4-2F1B6BC860EE}"/>
              </a:ext>
            </a:extLst>
          </p:cNvPr>
          <p:cNvSpPr txBox="1"/>
          <p:nvPr/>
        </p:nvSpPr>
        <p:spPr>
          <a:xfrm>
            <a:off x="6420242" y="391190"/>
            <a:ext cx="4989896" cy="923330"/>
          </a:xfrm>
          <a:prstGeom prst="rect">
            <a:avLst/>
          </a:prstGeom>
          <a:noFill/>
        </p:spPr>
        <p:txBody>
          <a:bodyPr wrap="square" rtlCol="0" anchor="ctr">
            <a:spAutoFit/>
          </a:bodyPr>
          <a:lstStyle/>
          <a:p>
            <a:r>
              <a:rPr lang="en-US" altLang="ko-KR" sz="5400" dirty="0" smtClean="0">
                <a:solidFill>
                  <a:schemeClr val="bg1"/>
                </a:solidFill>
                <a:latin typeface="+mj-lt"/>
                <a:cs typeface="Arial" pitchFamily="34" charset="0"/>
              </a:rPr>
              <a:t>Modules:</a:t>
            </a:r>
            <a:endParaRPr lang="ko-KR" altLang="en-US" sz="5400" dirty="0">
              <a:solidFill>
                <a:schemeClr val="bg1"/>
              </a:solidFill>
              <a:latin typeface="+mj-lt"/>
              <a:cs typeface="Arial" pitchFamily="34" charset="0"/>
            </a:endParaRPr>
          </a:p>
        </p:txBody>
      </p:sp>
      <p:sp>
        <p:nvSpPr>
          <p:cNvPr id="22" name="TextBox 21"/>
          <p:cNvSpPr txBox="1"/>
          <p:nvPr/>
        </p:nvSpPr>
        <p:spPr>
          <a:xfrm>
            <a:off x="7025952" y="4292082"/>
            <a:ext cx="2379306" cy="800219"/>
          </a:xfrm>
          <a:prstGeom prst="rect">
            <a:avLst/>
          </a:prstGeom>
          <a:noFill/>
        </p:spPr>
        <p:txBody>
          <a:bodyPr wrap="square" rtlCol="0">
            <a:spAutoFit/>
          </a:bodyPr>
          <a:lstStyle/>
          <a:p>
            <a:r>
              <a:rPr lang="en-US" altLang="ko-KR" sz="2800" b="1" dirty="0" smtClean="0">
                <a:solidFill>
                  <a:schemeClr val="bg1"/>
                </a:solidFill>
                <a:cs typeface="Arial" pitchFamily="34" charset="0"/>
              </a:rPr>
              <a:t>Discussion</a:t>
            </a:r>
            <a:endParaRPr lang="ko-KR" altLang="en-US" sz="2800" b="1" dirty="0" smtClean="0">
              <a:solidFill>
                <a:schemeClr val="bg1"/>
              </a:solidFill>
              <a:cs typeface="Arial" pitchFamily="34" charset="0"/>
            </a:endParaRPr>
          </a:p>
          <a:p>
            <a:endParaRPr lang="en-US" dirty="0"/>
          </a:p>
        </p:txBody>
      </p:sp>
      <p:sp>
        <p:nvSpPr>
          <p:cNvPr id="23" name="TextBox 22"/>
          <p:cNvSpPr txBox="1"/>
          <p:nvPr/>
        </p:nvSpPr>
        <p:spPr>
          <a:xfrm>
            <a:off x="7007291" y="4889242"/>
            <a:ext cx="2621901" cy="800219"/>
          </a:xfrm>
          <a:prstGeom prst="rect">
            <a:avLst/>
          </a:prstGeom>
          <a:noFill/>
        </p:spPr>
        <p:txBody>
          <a:bodyPr wrap="square" rtlCol="0">
            <a:spAutoFit/>
          </a:bodyPr>
          <a:lstStyle/>
          <a:p>
            <a:r>
              <a:rPr lang="en-US" altLang="ko-KR" sz="2800" b="1" dirty="0" smtClean="0">
                <a:solidFill>
                  <a:schemeClr val="bg1"/>
                </a:solidFill>
                <a:cs typeface="Arial" pitchFamily="34" charset="0"/>
              </a:rPr>
              <a:t>Conclusion</a:t>
            </a:r>
            <a:endParaRPr lang="ko-KR" altLang="en-US" sz="2800" b="1" dirty="0" smtClean="0">
              <a:solidFill>
                <a:schemeClr val="bg1"/>
              </a:solidFill>
              <a:cs typeface="Arial" pitchFamily="34" charset="0"/>
            </a:endParaRPr>
          </a:p>
          <a:p>
            <a:endParaRPr lang="en-US" dirty="0"/>
          </a:p>
        </p:txBody>
      </p:sp>
      <p:sp>
        <p:nvSpPr>
          <p:cNvPr id="24" name="TextBox 23"/>
          <p:cNvSpPr txBox="1"/>
          <p:nvPr/>
        </p:nvSpPr>
        <p:spPr>
          <a:xfrm>
            <a:off x="6382139" y="4208106"/>
            <a:ext cx="830424" cy="923330"/>
          </a:xfrm>
          <a:prstGeom prst="rect">
            <a:avLst/>
          </a:prstGeom>
          <a:noFill/>
        </p:spPr>
        <p:txBody>
          <a:bodyPr wrap="square" rtlCol="0">
            <a:spAutoFit/>
          </a:bodyPr>
          <a:lstStyle/>
          <a:p>
            <a:r>
              <a:rPr lang="en-US" altLang="ko-KR" sz="3600" b="1" dirty="0" smtClean="0">
                <a:solidFill>
                  <a:schemeClr val="bg1"/>
                </a:solidFill>
                <a:cs typeface="Arial" pitchFamily="34" charset="0"/>
              </a:rPr>
              <a:t>05</a:t>
            </a:r>
            <a:endParaRPr lang="ko-KR" altLang="en-US" sz="3600" b="1" dirty="0" smtClean="0">
              <a:solidFill>
                <a:schemeClr val="bg1"/>
              </a:solidFill>
              <a:cs typeface="Arial" pitchFamily="34" charset="0"/>
            </a:endParaRPr>
          </a:p>
          <a:p>
            <a:endParaRPr lang="ko-KR" altLang="en-US" b="1" dirty="0" smtClean="0">
              <a:solidFill>
                <a:schemeClr val="bg1"/>
              </a:solidFill>
              <a:cs typeface="Arial" pitchFamily="34" charset="0"/>
            </a:endParaRPr>
          </a:p>
        </p:txBody>
      </p:sp>
      <p:sp>
        <p:nvSpPr>
          <p:cNvPr id="25" name="TextBox 24"/>
          <p:cNvSpPr txBox="1"/>
          <p:nvPr/>
        </p:nvSpPr>
        <p:spPr>
          <a:xfrm>
            <a:off x="6419462" y="4842586"/>
            <a:ext cx="1735494" cy="923330"/>
          </a:xfrm>
          <a:prstGeom prst="rect">
            <a:avLst/>
          </a:prstGeom>
          <a:noFill/>
        </p:spPr>
        <p:txBody>
          <a:bodyPr wrap="square" rtlCol="0">
            <a:spAutoFit/>
          </a:bodyPr>
          <a:lstStyle/>
          <a:p>
            <a:r>
              <a:rPr lang="en-US" altLang="ko-KR" sz="3600" b="1" dirty="0" smtClean="0">
                <a:solidFill>
                  <a:schemeClr val="bg1"/>
                </a:solidFill>
                <a:cs typeface="Arial" pitchFamily="34" charset="0"/>
              </a:rPr>
              <a:t>06</a:t>
            </a:r>
            <a:endParaRPr lang="ko-KR" altLang="en-US" sz="3600" b="1" dirty="0" smtClean="0">
              <a:solidFill>
                <a:schemeClr val="bg1"/>
              </a:solidFill>
              <a:cs typeface="Arial" pitchFamily="34" charset="0"/>
            </a:endParaRPr>
          </a:p>
          <a:p>
            <a:endParaRPr lang="en-US" dirty="0"/>
          </a:p>
        </p:txBody>
      </p:sp>
    </p:spTree>
    <p:extLst>
      <p:ext uri="{BB962C8B-B14F-4D97-AF65-F5344CB8AC3E}">
        <p14:creationId xmlns:p14="http://schemas.microsoft.com/office/powerpoint/2010/main" xmlns="" val="1401309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2. </a:t>
            </a:r>
            <a:r>
              <a:rPr lang="en-US" sz="2800" b="1" dirty="0" err="1" smtClean="0"/>
              <a:t>Matplotlip</a:t>
            </a:r>
            <a:r>
              <a:rPr lang="en-US" sz="2800" b="1" dirty="0" smtClean="0"/>
              <a:t> and </a:t>
            </a:r>
            <a:r>
              <a:rPr lang="en-US" sz="2800" b="1" dirty="0" err="1" smtClean="0"/>
              <a:t>Seaborn</a:t>
            </a:r>
            <a:r>
              <a:rPr lang="en-US" sz="2800" b="1" dirty="0" smtClean="0"/>
              <a:t> (EDA with visualization</a:t>
            </a:r>
            <a:r>
              <a:rPr lang="en-US" sz="3200" b="1" dirty="0" smtClean="0"/>
              <a:t>)</a:t>
            </a:r>
            <a:endParaRPr lang="en-US" sz="3200" b="1" dirty="0"/>
          </a:p>
        </p:txBody>
      </p:sp>
      <p:pic>
        <p:nvPicPr>
          <p:cNvPr id="3" name="Picture 2" descr="cap16.png"/>
          <p:cNvPicPr>
            <a:picLocks noChangeAspect="1"/>
          </p:cNvPicPr>
          <p:nvPr/>
        </p:nvPicPr>
        <p:blipFill>
          <a:blip r:embed="rId2"/>
          <a:stretch>
            <a:fillRect/>
          </a:stretch>
        </p:blipFill>
        <p:spPr>
          <a:xfrm>
            <a:off x="681135" y="1790616"/>
            <a:ext cx="10898155" cy="4554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2. </a:t>
            </a:r>
            <a:r>
              <a:rPr lang="en-US" sz="2800" b="1" dirty="0" err="1" smtClean="0"/>
              <a:t>Matplotlip</a:t>
            </a:r>
            <a:r>
              <a:rPr lang="en-US" sz="2800" b="1" dirty="0" smtClean="0"/>
              <a:t> and </a:t>
            </a:r>
            <a:r>
              <a:rPr lang="en-US" sz="2800" b="1" dirty="0" err="1" smtClean="0"/>
              <a:t>Seaborn</a:t>
            </a:r>
            <a:r>
              <a:rPr lang="en-US" sz="2800" b="1" dirty="0" smtClean="0"/>
              <a:t> (EDA with visualization</a:t>
            </a:r>
            <a:r>
              <a:rPr lang="en-US" sz="3200" b="1" dirty="0" smtClean="0"/>
              <a:t>)</a:t>
            </a:r>
            <a:endParaRPr lang="en-US" sz="3200" b="1" dirty="0"/>
          </a:p>
        </p:txBody>
      </p:sp>
      <p:pic>
        <p:nvPicPr>
          <p:cNvPr id="3" name="Picture 2" descr="cap 17.png"/>
          <p:cNvPicPr>
            <a:picLocks noChangeAspect="1"/>
          </p:cNvPicPr>
          <p:nvPr/>
        </p:nvPicPr>
        <p:blipFill>
          <a:blip r:embed="rId2"/>
          <a:stretch>
            <a:fillRect/>
          </a:stretch>
        </p:blipFill>
        <p:spPr>
          <a:xfrm>
            <a:off x="877077" y="1844593"/>
            <a:ext cx="10804850" cy="435093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2. </a:t>
            </a:r>
            <a:r>
              <a:rPr lang="en-US" sz="2800" b="1" dirty="0" err="1" smtClean="0"/>
              <a:t>Matplotlip</a:t>
            </a:r>
            <a:r>
              <a:rPr lang="en-US" sz="2800" b="1" dirty="0" smtClean="0"/>
              <a:t> and </a:t>
            </a:r>
            <a:r>
              <a:rPr lang="en-US" sz="2800" b="1" dirty="0" err="1" smtClean="0"/>
              <a:t>Seaborn</a:t>
            </a:r>
            <a:r>
              <a:rPr lang="en-US" sz="2800" b="1" dirty="0" smtClean="0"/>
              <a:t> (EDA with visualization</a:t>
            </a:r>
            <a:r>
              <a:rPr lang="en-US" sz="3200" b="1" dirty="0" smtClean="0"/>
              <a:t>)</a:t>
            </a:r>
            <a:endParaRPr lang="en-US" sz="3200" b="1" dirty="0"/>
          </a:p>
        </p:txBody>
      </p:sp>
      <p:pic>
        <p:nvPicPr>
          <p:cNvPr id="3" name="Picture 2" descr="cap 18.png"/>
          <p:cNvPicPr>
            <a:picLocks noChangeAspect="1"/>
          </p:cNvPicPr>
          <p:nvPr/>
        </p:nvPicPr>
        <p:blipFill>
          <a:blip r:embed="rId2"/>
          <a:stretch>
            <a:fillRect/>
          </a:stretch>
        </p:blipFill>
        <p:spPr>
          <a:xfrm>
            <a:off x="979713" y="1825542"/>
            <a:ext cx="10356981" cy="471521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3. Folium</a:t>
            </a:r>
            <a:endParaRPr lang="en-US" sz="3200" b="1" dirty="0"/>
          </a:p>
        </p:txBody>
      </p:sp>
      <p:pic>
        <p:nvPicPr>
          <p:cNvPr id="5" name="Picture 4" descr="cap 19.png"/>
          <p:cNvPicPr>
            <a:picLocks noChangeAspect="1"/>
          </p:cNvPicPr>
          <p:nvPr/>
        </p:nvPicPr>
        <p:blipFill>
          <a:blip r:embed="rId2"/>
          <a:stretch>
            <a:fillRect/>
          </a:stretch>
        </p:blipFill>
        <p:spPr>
          <a:xfrm>
            <a:off x="662473" y="1835067"/>
            <a:ext cx="10730205" cy="502293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3. Folium</a:t>
            </a:r>
            <a:endParaRPr lang="en-US" sz="3200" b="1" dirty="0"/>
          </a:p>
        </p:txBody>
      </p:sp>
      <p:pic>
        <p:nvPicPr>
          <p:cNvPr id="81922" name="Picture 2"/>
          <p:cNvPicPr>
            <a:picLocks noChangeAspect="1" noChangeArrowheads="1"/>
          </p:cNvPicPr>
          <p:nvPr/>
        </p:nvPicPr>
        <p:blipFill>
          <a:blip r:embed="rId2"/>
          <a:srcRect/>
          <a:stretch>
            <a:fillRect/>
          </a:stretch>
        </p:blipFill>
        <p:spPr bwMode="auto">
          <a:xfrm>
            <a:off x="1063690" y="1797049"/>
            <a:ext cx="10123714" cy="4650404"/>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3. Folium</a:t>
            </a:r>
            <a:endParaRPr lang="en-US" sz="3200" b="1" dirty="0"/>
          </a:p>
        </p:txBody>
      </p:sp>
      <p:pic>
        <p:nvPicPr>
          <p:cNvPr id="4" name="Picture 3" descr="cap21.png"/>
          <p:cNvPicPr>
            <a:picLocks noChangeAspect="1"/>
          </p:cNvPicPr>
          <p:nvPr/>
        </p:nvPicPr>
        <p:blipFill>
          <a:blip r:embed="rId2"/>
          <a:stretch>
            <a:fillRect/>
          </a:stretch>
        </p:blipFill>
        <p:spPr>
          <a:xfrm>
            <a:off x="1082351" y="1800140"/>
            <a:ext cx="10217020" cy="460065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4.Dash</a:t>
            </a:r>
            <a:endParaRPr lang="en-US" sz="3200" b="1" dirty="0"/>
          </a:p>
        </p:txBody>
      </p:sp>
      <p:pic>
        <p:nvPicPr>
          <p:cNvPr id="3" name="Picture 2" descr="cap 22.png"/>
          <p:cNvPicPr>
            <a:picLocks noChangeAspect="1"/>
          </p:cNvPicPr>
          <p:nvPr/>
        </p:nvPicPr>
        <p:blipFill>
          <a:blip r:embed="rId2"/>
          <a:stretch>
            <a:fillRect/>
          </a:stretch>
        </p:blipFill>
        <p:spPr>
          <a:xfrm>
            <a:off x="905069" y="1744824"/>
            <a:ext cx="10431625" cy="443204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4.Dash</a:t>
            </a:r>
            <a:endParaRPr lang="en-US" sz="3200" b="1" dirty="0"/>
          </a:p>
        </p:txBody>
      </p:sp>
      <p:pic>
        <p:nvPicPr>
          <p:cNvPr id="3" name="Picture 2" descr="cap23.png"/>
          <p:cNvPicPr>
            <a:picLocks noChangeAspect="1"/>
          </p:cNvPicPr>
          <p:nvPr/>
        </p:nvPicPr>
        <p:blipFill>
          <a:blip r:embed="rId2"/>
          <a:stretch>
            <a:fillRect/>
          </a:stretch>
        </p:blipFill>
        <p:spPr>
          <a:xfrm>
            <a:off x="765110" y="1828718"/>
            <a:ext cx="10935478" cy="445078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5. Predictive Analysis</a:t>
            </a:r>
            <a:endParaRPr lang="en-US" sz="3200" b="1" dirty="0"/>
          </a:p>
        </p:txBody>
      </p:sp>
      <p:pic>
        <p:nvPicPr>
          <p:cNvPr id="3" name="Picture 2" descr="cap24.png"/>
          <p:cNvPicPr>
            <a:picLocks noChangeAspect="1"/>
          </p:cNvPicPr>
          <p:nvPr/>
        </p:nvPicPr>
        <p:blipFill>
          <a:blip r:embed="rId2"/>
          <a:stretch>
            <a:fillRect/>
          </a:stretch>
        </p:blipFill>
        <p:spPr>
          <a:xfrm>
            <a:off x="1427583" y="1853339"/>
            <a:ext cx="9507893" cy="427687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5.Predictive Analysis</a:t>
            </a:r>
            <a:endParaRPr lang="en-US" sz="3200" b="1" dirty="0"/>
          </a:p>
        </p:txBody>
      </p:sp>
      <p:pic>
        <p:nvPicPr>
          <p:cNvPr id="3" name="Picture 2" descr="cap25.png"/>
          <p:cNvPicPr>
            <a:picLocks noChangeAspect="1"/>
          </p:cNvPicPr>
          <p:nvPr/>
        </p:nvPicPr>
        <p:blipFill>
          <a:blip r:embed="rId2"/>
          <a:stretch>
            <a:fillRect/>
          </a:stretch>
        </p:blipFill>
        <p:spPr>
          <a:xfrm>
            <a:off x="1007705" y="1847768"/>
            <a:ext cx="9377265" cy="44783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40B81192-FF30-494C-AE36-511FFA8CCA69}"/>
              </a:ext>
            </a:extLst>
          </p:cNvPr>
          <p:cNvGrpSpPr/>
          <p:nvPr/>
        </p:nvGrpSpPr>
        <p:grpSpPr>
          <a:xfrm>
            <a:off x="8077912" y="2632104"/>
            <a:ext cx="3214643" cy="3716680"/>
            <a:chOff x="4125210" y="1802423"/>
            <a:chExt cx="3954428" cy="4571999"/>
          </a:xfrm>
        </p:grpSpPr>
        <p:grpSp>
          <p:nvGrpSpPr>
            <p:cNvPr id="16" name="Group 15">
              <a:extLst>
                <a:ext uri="{FF2B5EF4-FFF2-40B4-BE49-F238E27FC236}">
                  <a16:creationId xmlns:a16="http://schemas.microsoft.com/office/drawing/2014/main" xmlns="" id="{4C1AD90B-E89A-4228-BB5D-32EF4BB96710}"/>
                </a:ext>
              </a:extLst>
            </p:cNvPr>
            <p:cNvGrpSpPr/>
            <p:nvPr/>
          </p:nvGrpSpPr>
          <p:grpSpPr>
            <a:xfrm>
              <a:off x="4125210" y="3947746"/>
              <a:ext cx="3954428" cy="2426676"/>
              <a:chOff x="4125210" y="3947746"/>
              <a:chExt cx="3954428" cy="2426676"/>
            </a:xfrm>
            <a:solidFill>
              <a:schemeClr val="accent4"/>
            </a:solidFill>
          </p:grpSpPr>
          <p:sp>
            <p:nvSpPr>
              <p:cNvPr id="10" name="Rectangle 9">
                <a:extLst>
                  <a:ext uri="{FF2B5EF4-FFF2-40B4-BE49-F238E27FC236}">
                    <a16:creationId xmlns:a16="http://schemas.microsoft.com/office/drawing/2014/main" xmlns="" id="{27609D28-DF4B-497D-BE9A-537960EDC953}"/>
                  </a:ext>
                </a:extLst>
              </p:cNvPr>
              <p:cNvSpPr/>
              <p:nvPr/>
            </p:nvSpPr>
            <p:spPr>
              <a:xfrm>
                <a:off x="5803486" y="3947746"/>
                <a:ext cx="597877" cy="11560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526EC58B-864B-49B0-8567-850D52CCD139}"/>
                  </a:ext>
                </a:extLst>
              </p:cNvPr>
              <p:cNvSpPr/>
              <p:nvPr/>
            </p:nvSpPr>
            <p:spPr>
              <a:xfrm>
                <a:off x="4125210" y="4897315"/>
                <a:ext cx="3954428" cy="14771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Freeform: Shape 16">
              <a:extLst>
                <a:ext uri="{FF2B5EF4-FFF2-40B4-BE49-F238E27FC236}">
                  <a16:creationId xmlns:a16="http://schemas.microsoft.com/office/drawing/2014/main" xmlns="" id="{E2796397-C9F4-4DA8-B7A6-1349395E5117}"/>
                </a:ext>
              </a:extLst>
            </p:cNvPr>
            <p:cNvSpPr/>
            <p:nvPr/>
          </p:nvSpPr>
          <p:spPr>
            <a:xfrm>
              <a:off x="4580792" y="1802423"/>
              <a:ext cx="3047335" cy="2778367"/>
            </a:xfrm>
            <a:custGeom>
              <a:avLst/>
              <a:gdLst>
                <a:gd name="connsiteX0" fmla="*/ 2686434 w 3047335"/>
                <a:gd name="connsiteY0" fmla="*/ 649222 h 2778367"/>
                <a:gd name="connsiteX1" fmla="*/ 2480724 w 3047335"/>
                <a:gd name="connsiteY1" fmla="*/ 868916 h 2778367"/>
                <a:gd name="connsiteX2" fmla="*/ 2831980 w 3047335"/>
                <a:gd name="connsiteY2" fmla="*/ 868916 h 2778367"/>
                <a:gd name="connsiteX3" fmla="*/ 2831980 w 3047335"/>
                <a:gd name="connsiteY3" fmla="*/ 866747 h 2778367"/>
                <a:gd name="connsiteX4" fmla="*/ 2939658 w 3047335"/>
                <a:gd name="connsiteY4" fmla="*/ 759069 h 2778367"/>
                <a:gd name="connsiteX5" fmla="*/ 2831980 w 3047335"/>
                <a:gd name="connsiteY5" fmla="*/ 651391 h 2778367"/>
                <a:gd name="connsiteX6" fmla="*/ 2831980 w 3047335"/>
                <a:gd name="connsiteY6" fmla="*/ 649222 h 2778367"/>
                <a:gd name="connsiteX7" fmla="*/ 32816 w 3047335"/>
                <a:gd name="connsiteY7" fmla="*/ 0 h 2778367"/>
                <a:gd name="connsiteX8" fmla="*/ 2993848 w 3047335"/>
                <a:gd name="connsiteY8" fmla="*/ 0 h 2778367"/>
                <a:gd name="connsiteX9" fmla="*/ 3026664 w 3047335"/>
                <a:gd name="connsiteY9" fmla="*/ 32816 h 2778367"/>
                <a:gd name="connsiteX10" fmla="*/ 3026664 w 3047335"/>
                <a:gd name="connsiteY10" fmla="*/ 285864 h 2778367"/>
                <a:gd name="connsiteX11" fmla="*/ 3026664 w 3047335"/>
                <a:gd name="connsiteY11" fmla="*/ 290147 h 2778367"/>
                <a:gd name="connsiteX12" fmla="*/ 3022654 w 3047335"/>
                <a:gd name="connsiteY12" fmla="*/ 290147 h 2778367"/>
                <a:gd name="connsiteX13" fmla="*/ 2785226 w 3047335"/>
                <a:gd name="connsiteY13" fmla="*/ 543714 h 2778367"/>
                <a:gd name="connsiteX14" fmla="*/ 2831980 w 3047335"/>
                <a:gd name="connsiteY14" fmla="*/ 543714 h 2778367"/>
                <a:gd name="connsiteX15" fmla="*/ 2834863 w 3047335"/>
                <a:gd name="connsiteY15" fmla="*/ 543714 h 2778367"/>
                <a:gd name="connsiteX16" fmla="*/ 2834863 w 3047335"/>
                <a:gd name="connsiteY16" fmla="*/ 544005 h 2778367"/>
                <a:gd name="connsiteX17" fmla="*/ 2875382 w 3047335"/>
                <a:gd name="connsiteY17" fmla="*/ 548089 h 2778367"/>
                <a:gd name="connsiteX18" fmla="*/ 3047335 w 3047335"/>
                <a:gd name="connsiteY18" fmla="*/ 759069 h 2778367"/>
                <a:gd name="connsiteX19" fmla="*/ 2875382 w 3047335"/>
                <a:gd name="connsiteY19" fmla="*/ 970049 h 2778367"/>
                <a:gd name="connsiteX20" fmla="*/ 2834863 w 3047335"/>
                <a:gd name="connsiteY20" fmla="*/ 974134 h 2778367"/>
                <a:gd name="connsiteX21" fmla="*/ 2834863 w 3047335"/>
                <a:gd name="connsiteY21" fmla="*/ 974424 h 2778367"/>
                <a:gd name="connsiteX22" fmla="*/ 2831980 w 3047335"/>
                <a:gd name="connsiteY22" fmla="*/ 974424 h 2778367"/>
                <a:gd name="connsiteX23" fmla="*/ 2381931 w 3047335"/>
                <a:gd name="connsiteY23" fmla="*/ 974424 h 2778367"/>
                <a:gd name="connsiteX24" fmla="*/ 1891751 w 3047335"/>
                <a:gd name="connsiteY24" fmla="*/ 1497925 h 2778367"/>
                <a:gd name="connsiteX25" fmla="*/ 1891751 w 3047335"/>
                <a:gd name="connsiteY25" fmla="*/ 2250406 h 2778367"/>
                <a:gd name="connsiteX26" fmla="*/ 1142998 w 3047335"/>
                <a:gd name="connsiteY26" fmla="*/ 2778367 h 2778367"/>
                <a:gd name="connsiteX27" fmla="*/ 1142998 w 3047335"/>
                <a:gd name="connsiteY27" fmla="*/ 1506560 h 2778367"/>
                <a:gd name="connsiteX28" fmla="*/ 4010 w 3047335"/>
                <a:gd name="connsiteY28" fmla="*/ 290147 h 2778367"/>
                <a:gd name="connsiteX29" fmla="*/ 0 w 3047335"/>
                <a:gd name="connsiteY29" fmla="*/ 290147 h 2778367"/>
                <a:gd name="connsiteX30" fmla="*/ 0 w 3047335"/>
                <a:gd name="connsiteY30" fmla="*/ 285864 h 2778367"/>
                <a:gd name="connsiteX31" fmla="*/ 0 w 3047335"/>
                <a:gd name="connsiteY31" fmla="*/ 32816 h 2778367"/>
                <a:gd name="connsiteX32" fmla="*/ 32816 w 3047335"/>
                <a:gd name="connsiteY32" fmla="*/ 0 h 277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7335" h="2778367">
                  <a:moveTo>
                    <a:pt x="2686434" y="649222"/>
                  </a:moveTo>
                  <a:lnTo>
                    <a:pt x="2480724" y="868916"/>
                  </a:lnTo>
                  <a:lnTo>
                    <a:pt x="2831980" y="868916"/>
                  </a:lnTo>
                  <a:lnTo>
                    <a:pt x="2831980" y="866747"/>
                  </a:lnTo>
                  <a:cubicBezTo>
                    <a:pt x="2891449" y="866747"/>
                    <a:pt x="2939658" y="818538"/>
                    <a:pt x="2939658" y="759069"/>
                  </a:cubicBezTo>
                  <a:cubicBezTo>
                    <a:pt x="2939658" y="699600"/>
                    <a:pt x="2891449" y="651391"/>
                    <a:pt x="2831980" y="651391"/>
                  </a:cubicBezTo>
                  <a:lnTo>
                    <a:pt x="2831980" y="649222"/>
                  </a:lnTo>
                  <a:close/>
                  <a:moveTo>
                    <a:pt x="32816" y="0"/>
                  </a:moveTo>
                  <a:lnTo>
                    <a:pt x="2993848" y="0"/>
                  </a:lnTo>
                  <a:cubicBezTo>
                    <a:pt x="3011972" y="0"/>
                    <a:pt x="3026664" y="14692"/>
                    <a:pt x="3026664" y="32816"/>
                  </a:cubicBezTo>
                  <a:lnTo>
                    <a:pt x="3026664" y="285864"/>
                  </a:lnTo>
                  <a:lnTo>
                    <a:pt x="3026664" y="290147"/>
                  </a:lnTo>
                  <a:lnTo>
                    <a:pt x="3022654" y="290147"/>
                  </a:lnTo>
                  <a:lnTo>
                    <a:pt x="2785226" y="543714"/>
                  </a:lnTo>
                  <a:lnTo>
                    <a:pt x="2831980" y="543714"/>
                  </a:lnTo>
                  <a:lnTo>
                    <a:pt x="2834863" y="543714"/>
                  </a:lnTo>
                  <a:lnTo>
                    <a:pt x="2834863" y="544005"/>
                  </a:lnTo>
                  <a:lnTo>
                    <a:pt x="2875382" y="548089"/>
                  </a:lnTo>
                  <a:cubicBezTo>
                    <a:pt x="2973515" y="568170"/>
                    <a:pt x="3047335" y="654999"/>
                    <a:pt x="3047335" y="759069"/>
                  </a:cubicBezTo>
                  <a:cubicBezTo>
                    <a:pt x="3047335" y="863139"/>
                    <a:pt x="2973515" y="949968"/>
                    <a:pt x="2875382" y="970049"/>
                  </a:cubicBezTo>
                  <a:lnTo>
                    <a:pt x="2834863" y="974134"/>
                  </a:lnTo>
                  <a:lnTo>
                    <a:pt x="2834863" y="974424"/>
                  </a:lnTo>
                  <a:lnTo>
                    <a:pt x="2831980" y="974424"/>
                  </a:lnTo>
                  <a:lnTo>
                    <a:pt x="2381931" y="974424"/>
                  </a:lnTo>
                  <a:lnTo>
                    <a:pt x="1891751" y="1497925"/>
                  </a:lnTo>
                  <a:lnTo>
                    <a:pt x="1891751" y="2250406"/>
                  </a:lnTo>
                  <a:lnTo>
                    <a:pt x="1142998" y="2778367"/>
                  </a:lnTo>
                  <a:lnTo>
                    <a:pt x="1142998" y="1506560"/>
                  </a:lnTo>
                  <a:lnTo>
                    <a:pt x="4010" y="290147"/>
                  </a:lnTo>
                  <a:lnTo>
                    <a:pt x="0" y="290147"/>
                  </a:lnTo>
                  <a:lnTo>
                    <a:pt x="0" y="285864"/>
                  </a:lnTo>
                  <a:lnTo>
                    <a:pt x="0" y="32816"/>
                  </a:lnTo>
                  <a:cubicBezTo>
                    <a:pt x="0" y="14692"/>
                    <a:pt x="14692" y="0"/>
                    <a:pt x="3281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 name="Rectangle 5">
              <a:extLst>
                <a:ext uri="{FF2B5EF4-FFF2-40B4-BE49-F238E27FC236}">
                  <a16:creationId xmlns:a16="http://schemas.microsoft.com/office/drawing/2014/main" xmlns="" id="{9F9FE859-E196-4C40-BDDE-310CA193082D}"/>
                </a:ext>
              </a:extLst>
            </p:cNvPr>
            <p:cNvSpPr/>
            <p:nvPr/>
          </p:nvSpPr>
          <p:spPr>
            <a:xfrm>
              <a:off x="4580792" y="1987062"/>
              <a:ext cx="3026664" cy="1055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xmlns="" id="{FC18A593-ECF3-4E92-9EF2-602A60375A09}"/>
              </a:ext>
            </a:extLst>
          </p:cNvPr>
          <p:cNvSpPr txBox="1"/>
          <p:nvPr/>
        </p:nvSpPr>
        <p:spPr>
          <a:xfrm>
            <a:off x="8531550" y="0"/>
            <a:ext cx="2307366" cy="2677656"/>
          </a:xfrm>
          <a:prstGeom prst="rect">
            <a:avLst/>
          </a:prstGeom>
          <a:noFill/>
        </p:spPr>
        <p:txBody>
          <a:bodyPr wrap="square" rtlCol="0">
            <a:spAutoFit/>
          </a:bodyPr>
          <a:lstStyle/>
          <a:p>
            <a:pPr algn="dist"/>
            <a:r>
              <a:rPr lang="en-US" altLang="ko-KR" sz="1400" dirty="0">
                <a:solidFill>
                  <a:schemeClr val="accent2"/>
                </a:solidFill>
                <a:cs typeface="Arial" pitchFamily="34" charset="0"/>
              </a:rPr>
              <a:t>10100110100100001010100111101110110110110101010000111001010110010101001110101000101010001011010110110110100010101110001010100010100010111010110001001101001101001000010101001111011101101101101010100001110010101100101010011101010001010100010110101101101101001</a:t>
            </a:r>
          </a:p>
        </p:txBody>
      </p:sp>
      <p:sp>
        <p:nvSpPr>
          <p:cNvPr id="21" name="TextBox 20">
            <a:extLst>
              <a:ext uri="{FF2B5EF4-FFF2-40B4-BE49-F238E27FC236}">
                <a16:creationId xmlns:a16="http://schemas.microsoft.com/office/drawing/2014/main" xmlns="" id="{3237072D-EA0A-4A85-8662-CCACF8FC4125}"/>
              </a:ext>
            </a:extLst>
          </p:cNvPr>
          <p:cNvSpPr txBox="1"/>
          <p:nvPr/>
        </p:nvSpPr>
        <p:spPr>
          <a:xfrm>
            <a:off x="1296957" y="363136"/>
            <a:ext cx="5486398" cy="923330"/>
          </a:xfrm>
          <a:prstGeom prst="rect">
            <a:avLst/>
          </a:prstGeom>
          <a:noFill/>
        </p:spPr>
        <p:txBody>
          <a:bodyPr wrap="square" rtlCol="0" anchor="ctr">
            <a:spAutoFit/>
          </a:bodyPr>
          <a:lstStyle/>
          <a:p>
            <a:pPr algn="dist"/>
            <a:r>
              <a:rPr lang="en-US" altLang="ko-KR" sz="5400" dirty="0" smtClean="0">
                <a:solidFill>
                  <a:schemeClr val="accent2"/>
                </a:solidFill>
                <a:latin typeface="Arial Black" panose="020B0A04020102020204" pitchFamily="34" charset="0"/>
                <a:cs typeface="Arial" pitchFamily="34" charset="0"/>
              </a:rPr>
              <a:t>Introduction</a:t>
            </a:r>
            <a:endParaRPr lang="en-US" altLang="ko-KR" sz="5400" dirty="0">
              <a:solidFill>
                <a:schemeClr val="accent2"/>
              </a:solidFill>
              <a:latin typeface="Arial Black" panose="020B0A04020102020204" pitchFamily="34" charset="0"/>
              <a:cs typeface="Arial" pitchFamily="34" charset="0"/>
            </a:endParaRPr>
          </a:p>
        </p:txBody>
      </p:sp>
      <p:sp>
        <p:nvSpPr>
          <p:cNvPr id="25" name="TextBox 24">
            <a:extLst>
              <a:ext uri="{FF2B5EF4-FFF2-40B4-BE49-F238E27FC236}">
                <a16:creationId xmlns:a16="http://schemas.microsoft.com/office/drawing/2014/main" xmlns="" id="{EC5897CB-6845-4EE8-BDC0-C73C7F25E6D9}"/>
              </a:ext>
            </a:extLst>
          </p:cNvPr>
          <p:cNvSpPr txBox="1"/>
          <p:nvPr/>
        </p:nvSpPr>
        <p:spPr>
          <a:xfrm>
            <a:off x="1489923" y="1455756"/>
            <a:ext cx="6394445" cy="2862322"/>
          </a:xfrm>
          <a:prstGeom prst="rect">
            <a:avLst/>
          </a:prstGeom>
          <a:noFill/>
        </p:spPr>
        <p:txBody>
          <a:bodyPr wrap="square" rtlCol="0">
            <a:spAutoFit/>
          </a:bodyPr>
          <a:lstStyle/>
          <a:p>
            <a:pPr algn="just">
              <a:buFont typeface="Arial" pitchFamily="34" charset="0"/>
              <a:buChar char="•"/>
            </a:pPr>
            <a:r>
              <a:rPr lang="en-US" dirty="0" smtClean="0"/>
              <a:t>In this capstone, we will predict if the Falcon 9 first stage will land successfully. </a:t>
            </a:r>
            <a:r>
              <a:rPr lang="en-US" dirty="0" err="1" smtClean="0"/>
              <a:t>SpaceX</a:t>
            </a:r>
            <a:r>
              <a:rPr lang="en-US" dirty="0" smtClean="0"/>
              <a:t> advertises Falcon 9 rocket launches on its website with a cost of 62 million dollars; other providers cost upward of 165 million dollars each, much of the savings is because </a:t>
            </a:r>
            <a:r>
              <a:rPr lang="en-US" dirty="0" err="1" smtClean="0"/>
              <a:t>SpaceX</a:t>
            </a:r>
            <a:r>
              <a:rPr lang="en-US" dirty="0" smtClean="0"/>
              <a:t> can reuse the first stage. </a:t>
            </a:r>
            <a:endParaRPr lang="en-US" dirty="0" smtClean="0"/>
          </a:p>
          <a:p>
            <a:pPr algn="just">
              <a:buFont typeface="Arial" pitchFamily="34" charset="0"/>
              <a:buChar char="•"/>
            </a:pPr>
            <a:endParaRPr lang="en-US" dirty="0" smtClean="0"/>
          </a:p>
          <a:p>
            <a:pPr algn="just">
              <a:buFont typeface="Arial" pitchFamily="34" charset="0"/>
              <a:buChar char="•"/>
            </a:pPr>
            <a:r>
              <a:rPr lang="en-US" dirty="0" smtClean="0"/>
              <a:t>Therefore </a:t>
            </a:r>
            <a:r>
              <a:rPr lang="en-US" dirty="0" smtClean="0"/>
              <a:t>if we can determine if the first stage will land, we can determine the cost of a launch. This information can be used if an alternate company wants to bid against </a:t>
            </a:r>
            <a:r>
              <a:rPr lang="en-US" dirty="0" err="1" smtClean="0"/>
              <a:t>SpaceX</a:t>
            </a:r>
            <a:r>
              <a:rPr lang="en-US" dirty="0" smtClean="0"/>
              <a:t> for a rocket </a:t>
            </a:r>
            <a:r>
              <a:rPr lang="en-US" dirty="0" smtClean="0"/>
              <a:t>launch</a:t>
            </a:r>
            <a:endParaRPr lang="en-US" altLang="ko-KR" dirty="0">
              <a:cs typeface="Arial" pitchFamily="34" charset="0"/>
            </a:endParaRPr>
          </a:p>
        </p:txBody>
      </p:sp>
      <p:sp>
        <p:nvSpPr>
          <p:cNvPr id="28" name="TextBox 27">
            <a:extLst>
              <a:ext uri="{FF2B5EF4-FFF2-40B4-BE49-F238E27FC236}">
                <a16:creationId xmlns:a16="http://schemas.microsoft.com/office/drawing/2014/main" xmlns="" id="{F6C189DE-6D10-48E4-94AE-D82D5EE4D28F}"/>
              </a:ext>
            </a:extLst>
          </p:cNvPr>
          <p:cNvSpPr txBox="1"/>
          <p:nvPr/>
        </p:nvSpPr>
        <p:spPr>
          <a:xfrm>
            <a:off x="1468500" y="5163322"/>
            <a:ext cx="6453189" cy="1200329"/>
          </a:xfrm>
          <a:prstGeom prst="rect">
            <a:avLst/>
          </a:prstGeom>
          <a:noFill/>
        </p:spPr>
        <p:txBody>
          <a:bodyPr wrap="square" rtlCol="0">
            <a:spAutoFit/>
          </a:bodyPr>
          <a:lstStyle/>
          <a:p>
            <a:pPr algn="just">
              <a:buFont typeface="Arial" pitchFamily="34" charset="0"/>
              <a:buChar char="•"/>
            </a:pPr>
            <a:r>
              <a:rPr lang="en-US" dirty="0" smtClean="0"/>
              <a:t>The main question that we are trying to answer is, for a given set of features about a Falcon 9 rocket launch which include its </a:t>
            </a:r>
            <a:r>
              <a:rPr lang="en-US" b="1" dirty="0" smtClean="0"/>
              <a:t>payload mass, orbit type, launch site</a:t>
            </a:r>
            <a:r>
              <a:rPr lang="en-US" dirty="0" smtClean="0"/>
              <a:t>, and so on, will the first stage of the rocket land successfully</a:t>
            </a:r>
            <a:endParaRPr lang="ko-KR" altLang="en-US" b="1" dirty="0">
              <a:cs typeface="Arial" pitchFamily="34" charset="0"/>
            </a:endParaRPr>
          </a:p>
        </p:txBody>
      </p:sp>
      <p:sp>
        <p:nvSpPr>
          <p:cNvPr id="31" name="TextBox 30">
            <a:extLst>
              <a:ext uri="{FF2B5EF4-FFF2-40B4-BE49-F238E27FC236}">
                <a16:creationId xmlns:a16="http://schemas.microsoft.com/office/drawing/2014/main" xmlns="" id="{CFFEF473-37B1-48A4-B1EB-9E6463D4BB23}"/>
              </a:ext>
            </a:extLst>
          </p:cNvPr>
          <p:cNvSpPr txBox="1"/>
          <p:nvPr/>
        </p:nvSpPr>
        <p:spPr>
          <a:xfrm>
            <a:off x="1499525" y="4398212"/>
            <a:ext cx="6711413" cy="646331"/>
          </a:xfrm>
          <a:prstGeom prst="rect">
            <a:avLst/>
          </a:prstGeom>
          <a:noFill/>
        </p:spPr>
        <p:txBody>
          <a:bodyPr wrap="square" rtlCol="0">
            <a:spAutoFit/>
          </a:bodyPr>
          <a:lstStyle/>
          <a:p>
            <a:pPr algn="just">
              <a:buFont typeface="Arial" pitchFamily="34" charset="0"/>
              <a:buChar char="•"/>
            </a:pPr>
            <a:r>
              <a:rPr lang="en-US" dirty="0" smtClean="0"/>
              <a:t>Most </a:t>
            </a:r>
            <a:r>
              <a:rPr lang="en-US" dirty="0" smtClean="0"/>
              <a:t>unsuccessful landings are planned. Sometimes, </a:t>
            </a:r>
            <a:r>
              <a:rPr lang="en-US" dirty="0" err="1" smtClean="0"/>
              <a:t>SpaceX</a:t>
            </a:r>
            <a:r>
              <a:rPr lang="en-US" dirty="0" smtClean="0"/>
              <a:t> will perform a controlled landing in the ocean.</a:t>
            </a:r>
            <a:endParaRPr lang="ko-KR" altLang="en-US" b="1" dirty="0">
              <a:cs typeface="Arial" pitchFamily="34" charset="0"/>
            </a:endParaRPr>
          </a:p>
        </p:txBody>
      </p:sp>
      <p:sp>
        <p:nvSpPr>
          <p:cNvPr id="32" name="TextBox 31">
            <a:extLst>
              <a:ext uri="{FF2B5EF4-FFF2-40B4-BE49-F238E27FC236}">
                <a16:creationId xmlns:a16="http://schemas.microsoft.com/office/drawing/2014/main" xmlns="" id="{D3D5DD2F-03B9-4451-BD92-02FB72360C04}"/>
              </a:ext>
            </a:extLst>
          </p:cNvPr>
          <p:cNvSpPr txBox="1"/>
          <p:nvPr/>
        </p:nvSpPr>
        <p:spPr>
          <a:xfrm>
            <a:off x="8386419" y="5456009"/>
            <a:ext cx="2597628" cy="584775"/>
          </a:xfrm>
          <a:prstGeom prst="rect">
            <a:avLst/>
          </a:prstGeom>
          <a:noFill/>
        </p:spPr>
        <p:txBody>
          <a:bodyPr wrap="square" rtlCol="0">
            <a:spAutoFit/>
          </a:bodyPr>
          <a:lstStyle/>
          <a:p>
            <a:pPr algn="ctr"/>
            <a:r>
              <a:rPr lang="en-US" altLang="ko-KR" sz="3200" dirty="0" smtClean="0">
                <a:solidFill>
                  <a:schemeClr val="bg1"/>
                </a:solidFill>
                <a:cs typeface="Arial" pitchFamily="34" charset="0"/>
              </a:rPr>
              <a:t> </a:t>
            </a:r>
            <a:r>
              <a:rPr lang="en-US" altLang="ko-KR" sz="3200" dirty="0">
                <a:solidFill>
                  <a:schemeClr val="bg1"/>
                </a:solidFill>
                <a:cs typeface="Arial" pitchFamily="34" charset="0"/>
              </a:rPr>
              <a:t>DATA</a:t>
            </a:r>
            <a:endParaRPr lang="ko-KR" altLang="en-US" sz="3200" dirty="0">
              <a:solidFill>
                <a:schemeClr val="bg1"/>
              </a:solidFill>
              <a:cs typeface="Arial" pitchFamily="34" charset="0"/>
            </a:endParaRPr>
          </a:p>
        </p:txBody>
      </p:sp>
    </p:spTree>
    <p:extLst>
      <p:ext uri="{BB962C8B-B14F-4D97-AF65-F5344CB8AC3E}">
        <p14:creationId xmlns:p14="http://schemas.microsoft.com/office/powerpoint/2010/main" xmlns="" val="2236049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5.Predictive Analysis</a:t>
            </a:r>
            <a:endParaRPr lang="en-US" sz="3200" b="1" dirty="0"/>
          </a:p>
        </p:txBody>
      </p:sp>
      <p:pic>
        <p:nvPicPr>
          <p:cNvPr id="3" name="Picture 2" descr="cap26.png"/>
          <p:cNvPicPr>
            <a:picLocks noChangeAspect="1"/>
          </p:cNvPicPr>
          <p:nvPr/>
        </p:nvPicPr>
        <p:blipFill>
          <a:blip r:embed="rId2"/>
          <a:stretch>
            <a:fillRect/>
          </a:stretch>
        </p:blipFill>
        <p:spPr>
          <a:xfrm>
            <a:off x="877077" y="1809666"/>
            <a:ext cx="10412963" cy="419924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5.Predictive Analysis</a:t>
            </a:r>
            <a:endParaRPr lang="en-US" sz="3200" b="1" dirty="0"/>
          </a:p>
        </p:txBody>
      </p:sp>
      <p:pic>
        <p:nvPicPr>
          <p:cNvPr id="3" name="Picture 2" descr="cap27.png"/>
          <p:cNvPicPr>
            <a:picLocks noChangeAspect="1"/>
          </p:cNvPicPr>
          <p:nvPr/>
        </p:nvPicPr>
        <p:blipFill>
          <a:blip r:embed="rId2"/>
          <a:stretch>
            <a:fillRect/>
          </a:stretch>
        </p:blipFill>
        <p:spPr>
          <a:xfrm>
            <a:off x="830424" y="1873169"/>
            <a:ext cx="10496939" cy="43036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07707" y="326573"/>
            <a:ext cx="10459615" cy="11290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Results</a:t>
            </a:r>
          </a:p>
          <a:p>
            <a:pPr algn="ctr"/>
            <a:r>
              <a:rPr lang="en-US" sz="2800" b="1" dirty="0" smtClean="0"/>
              <a:t>5.Predictive Analysis</a:t>
            </a:r>
            <a:endParaRPr lang="en-US" sz="3200" b="1" dirty="0"/>
          </a:p>
        </p:txBody>
      </p:sp>
      <p:pic>
        <p:nvPicPr>
          <p:cNvPr id="3" name="Picture 2" descr="cap28.png"/>
          <p:cNvPicPr>
            <a:picLocks noChangeAspect="1"/>
          </p:cNvPicPr>
          <p:nvPr/>
        </p:nvPicPr>
        <p:blipFill>
          <a:blip r:embed="rId2"/>
          <a:stretch>
            <a:fillRect/>
          </a:stretch>
        </p:blipFill>
        <p:spPr>
          <a:xfrm>
            <a:off x="709127" y="1782146"/>
            <a:ext cx="10870163" cy="442271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xmlns="" id="{CA153A9F-2C4A-45AC-A502-A09FD356C802}"/>
              </a:ext>
            </a:extLst>
          </p:cNvPr>
          <p:cNvSpPr txBox="1"/>
          <p:nvPr/>
        </p:nvSpPr>
        <p:spPr>
          <a:xfrm>
            <a:off x="389626" y="427936"/>
            <a:ext cx="5334882" cy="677108"/>
          </a:xfrm>
          <a:prstGeom prst="rect">
            <a:avLst/>
          </a:prstGeom>
          <a:noFill/>
        </p:spPr>
        <p:txBody>
          <a:bodyPr wrap="square" lIns="36000" tIns="0" rIns="36000" bIns="0" rtlCol="0" anchor="ctr">
            <a:spAutoFit/>
          </a:bodyPr>
          <a:lstStyle/>
          <a:p>
            <a:r>
              <a:rPr lang="en-US" altLang="ko-KR" sz="4400" b="1" dirty="0" smtClean="0">
                <a:solidFill>
                  <a:schemeClr val="accent6">
                    <a:lumMod val="50000"/>
                  </a:schemeClr>
                </a:solidFill>
                <a:latin typeface="+mj-lt"/>
              </a:rPr>
              <a:t>Discussion:</a:t>
            </a:r>
            <a:endParaRPr lang="ko-KR" altLang="en-US" sz="4400" b="1" dirty="0">
              <a:solidFill>
                <a:schemeClr val="accent6">
                  <a:lumMod val="50000"/>
                </a:schemeClr>
              </a:solidFill>
              <a:latin typeface="+mj-lt"/>
            </a:endParaRPr>
          </a:p>
        </p:txBody>
      </p:sp>
      <p:sp>
        <p:nvSpPr>
          <p:cNvPr id="31" name="Rectangle 30"/>
          <p:cNvSpPr/>
          <p:nvPr/>
        </p:nvSpPr>
        <p:spPr>
          <a:xfrm>
            <a:off x="1604865" y="1754155"/>
            <a:ext cx="9545217" cy="36855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buFont typeface="Arial" pitchFamily="34" charset="0"/>
              <a:buChar char="•"/>
            </a:pPr>
            <a:r>
              <a:rPr lang="en-US" dirty="0" smtClean="0"/>
              <a:t>From the data visualization section, we can see that some features may have correlation with the mission outcome in several ways. For example, with heavy payloads the successful landing or positive landing rate are more for orbit types Polar, LEO and ISS. However, for GTO, we cannot distinguish this well as both positive landing rate and negative landing(unsuccessful mission) are both there here</a:t>
            </a:r>
            <a:r>
              <a:rPr lang="en-US" dirty="0" smtClean="0"/>
              <a:t>.</a:t>
            </a:r>
          </a:p>
          <a:p>
            <a:r>
              <a:rPr lang="en-US" dirty="0" smtClean="0"/>
              <a:t> </a:t>
            </a:r>
          </a:p>
          <a:p>
            <a:r>
              <a:rPr lang="en-US" dirty="0" smtClean="0"/>
              <a:t>• </a:t>
            </a:r>
            <a:r>
              <a:rPr lang="en-US" dirty="0" smtClean="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a:t>
            </a:r>
            <a:r>
              <a:rPr lang="en-US" dirty="0" smtClean="0"/>
              <a:t>features.</a:t>
            </a:r>
            <a:endParaRPr lang="en-US" dirty="0"/>
          </a:p>
        </p:txBody>
      </p:sp>
    </p:spTree>
    <p:extLst>
      <p:ext uri="{BB962C8B-B14F-4D97-AF65-F5344CB8AC3E}">
        <p14:creationId xmlns:p14="http://schemas.microsoft.com/office/powerpoint/2010/main" xmlns="" val="2241350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06381AD-4C2B-4745-99B1-0BBCE6131A71}"/>
              </a:ext>
            </a:extLst>
          </p:cNvPr>
          <p:cNvSpPr>
            <a:spLocks noGrp="1"/>
          </p:cNvSpPr>
          <p:nvPr>
            <p:ph type="body" sz="quarter" idx="10"/>
          </p:nvPr>
        </p:nvSpPr>
        <p:spPr>
          <a:prstGeom prst="rect">
            <a:avLst/>
          </a:prstGeom>
        </p:spPr>
        <p:txBody>
          <a:bodyPr/>
          <a:lstStyle/>
          <a:p>
            <a:r>
              <a:rPr lang="en-US" dirty="0" smtClean="0"/>
              <a:t>Data Science</a:t>
            </a:r>
            <a:endParaRPr lang="en-US" dirty="0"/>
          </a:p>
        </p:txBody>
      </p:sp>
      <p:grpSp>
        <p:nvGrpSpPr>
          <p:cNvPr id="3" name="Group 2">
            <a:extLst>
              <a:ext uri="{FF2B5EF4-FFF2-40B4-BE49-F238E27FC236}">
                <a16:creationId xmlns:a16="http://schemas.microsoft.com/office/drawing/2014/main" xmlns="" id="{B48FD366-5FF9-4486-9131-C2FB19EC9AD6}"/>
              </a:ext>
            </a:extLst>
          </p:cNvPr>
          <p:cNvGrpSpPr/>
          <p:nvPr/>
        </p:nvGrpSpPr>
        <p:grpSpPr>
          <a:xfrm>
            <a:off x="4347658" y="1959412"/>
            <a:ext cx="3496686" cy="3888157"/>
            <a:chOff x="2808139" y="1972867"/>
            <a:chExt cx="3544350" cy="3941157"/>
          </a:xfrm>
        </p:grpSpPr>
        <p:grpSp>
          <p:nvGrpSpPr>
            <p:cNvPr id="4" name="Group 3">
              <a:extLst>
                <a:ext uri="{FF2B5EF4-FFF2-40B4-BE49-F238E27FC236}">
                  <a16:creationId xmlns:a16="http://schemas.microsoft.com/office/drawing/2014/main" xmlns="" id="{A7F6D1EE-EF3B-404F-8F97-509F41B8A930}"/>
                </a:ext>
              </a:extLst>
            </p:cNvPr>
            <p:cNvGrpSpPr/>
            <p:nvPr/>
          </p:nvGrpSpPr>
          <p:grpSpPr>
            <a:xfrm>
              <a:off x="4024540" y="1972867"/>
              <a:ext cx="1103960" cy="1020909"/>
              <a:chOff x="4187424" y="1973745"/>
              <a:chExt cx="1368152" cy="1265226"/>
            </a:xfrm>
          </p:grpSpPr>
          <p:sp>
            <p:nvSpPr>
              <p:cNvPr id="20" name="Rectangle 19">
                <a:extLst>
                  <a:ext uri="{FF2B5EF4-FFF2-40B4-BE49-F238E27FC236}">
                    <a16:creationId xmlns:a16="http://schemas.microsoft.com/office/drawing/2014/main" xmlns="" id="{A028A865-E187-4DFA-BA86-8EF6500AB322}"/>
                  </a:ext>
                </a:extLst>
              </p:cNvPr>
              <p:cNvSpPr/>
              <p:nvPr/>
            </p:nvSpPr>
            <p:spPr>
              <a:xfrm>
                <a:off x="4187424" y="2517769"/>
                <a:ext cx="1368152" cy="7200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 Same Side Corner Rectangle 2">
                <a:extLst>
                  <a:ext uri="{FF2B5EF4-FFF2-40B4-BE49-F238E27FC236}">
                    <a16:creationId xmlns:a16="http://schemas.microsoft.com/office/drawing/2014/main" xmlns="" id="{2B211F91-A5DE-4D74-B9B0-7831F74A06E9}"/>
                  </a:ext>
                </a:extLst>
              </p:cNvPr>
              <p:cNvSpPr/>
              <p:nvPr/>
            </p:nvSpPr>
            <p:spPr>
              <a:xfrm rot="13500000">
                <a:off x="4238887"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2"/>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xmlns="" id="{0F375D4C-48E3-48D0-90AA-7FF14F1F46FE}"/>
                </a:ext>
              </a:extLst>
            </p:cNvPr>
            <p:cNvGrpSpPr/>
            <p:nvPr/>
          </p:nvGrpSpPr>
          <p:grpSpPr>
            <a:xfrm rot="3600000">
              <a:off x="5290055" y="2702554"/>
              <a:ext cx="1103960" cy="1020909"/>
              <a:chOff x="4187424" y="1973745"/>
              <a:chExt cx="1368152" cy="1265226"/>
            </a:xfrm>
          </p:grpSpPr>
          <p:sp>
            <p:nvSpPr>
              <p:cNvPr id="18" name="Rectangle 17">
                <a:extLst>
                  <a:ext uri="{FF2B5EF4-FFF2-40B4-BE49-F238E27FC236}">
                    <a16:creationId xmlns:a16="http://schemas.microsoft.com/office/drawing/2014/main" xmlns="" id="{5330847B-9134-41BE-9F47-4B3235CDC5E3}"/>
                  </a:ext>
                </a:extLst>
              </p:cNvPr>
              <p:cNvSpPr/>
              <p:nvPr/>
            </p:nvSpPr>
            <p:spPr>
              <a:xfrm>
                <a:off x="4187424" y="2517769"/>
                <a:ext cx="1368152" cy="7200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 Same Side Corner Rectangle 2">
                <a:extLst>
                  <a:ext uri="{FF2B5EF4-FFF2-40B4-BE49-F238E27FC236}">
                    <a16:creationId xmlns:a16="http://schemas.microsoft.com/office/drawing/2014/main" xmlns="" id="{A520453A-A40D-459E-80D3-DD40842BFD13}"/>
                  </a:ext>
                </a:extLst>
              </p:cNvPr>
              <p:cNvSpPr/>
              <p:nvPr/>
            </p:nvSpPr>
            <p:spPr>
              <a:xfrm rot="13500000">
                <a:off x="4238887"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a16="http://schemas.microsoft.com/office/drawing/2014/main" xmlns="" id="{8DD210C7-D584-4FB2-8AE6-DC0518D8502D}"/>
                </a:ext>
              </a:extLst>
            </p:cNvPr>
            <p:cNvGrpSpPr/>
            <p:nvPr/>
          </p:nvGrpSpPr>
          <p:grpSpPr>
            <a:xfrm rot="7200000">
              <a:off x="5290055" y="4174803"/>
              <a:ext cx="1103960" cy="1020909"/>
              <a:chOff x="4187424" y="1973748"/>
              <a:chExt cx="1368152" cy="1265226"/>
            </a:xfrm>
          </p:grpSpPr>
          <p:sp>
            <p:nvSpPr>
              <p:cNvPr id="16" name="Rectangle 15">
                <a:extLst>
                  <a:ext uri="{FF2B5EF4-FFF2-40B4-BE49-F238E27FC236}">
                    <a16:creationId xmlns:a16="http://schemas.microsoft.com/office/drawing/2014/main" xmlns="" id="{BAE1D78A-33E1-4775-BE9C-80FDEE1749EE}"/>
                  </a:ext>
                </a:extLst>
              </p:cNvPr>
              <p:cNvSpPr/>
              <p:nvPr/>
            </p:nvSpPr>
            <p:spPr>
              <a:xfrm>
                <a:off x="4187424" y="2517769"/>
                <a:ext cx="1368152" cy="72008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ound Same Side Corner Rectangle 2">
                <a:extLst>
                  <a:ext uri="{FF2B5EF4-FFF2-40B4-BE49-F238E27FC236}">
                    <a16:creationId xmlns:a16="http://schemas.microsoft.com/office/drawing/2014/main" xmlns="" id="{6ED69095-E9E8-425A-94A1-5AB64DE48C61}"/>
                  </a:ext>
                </a:extLst>
              </p:cNvPr>
              <p:cNvSpPr/>
              <p:nvPr/>
            </p:nvSpPr>
            <p:spPr>
              <a:xfrm rot="13500000">
                <a:off x="4238887" y="1973748"/>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xmlns="" id="{5C6970B8-E820-453F-B9FF-9E27DFB9FEF8}"/>
                </a:ext>
              </a:extLst>
            </p:cNvPr>
            <p:cNvGrpSpPr/>
            <p:nvPr/>
          </p:nvGrpSpPr>
          <p:grpSpPr>
            <a:xfrm rot="10800000">
              <a:off x="4024540" y="4893115"/>
              <a:ext cx="1103960" cy="1020909"/>
              <a:chOff x="4187424" y="1973745"/>
              <a:chExt cx="1368152" cy="1265226"/>
            </a:xfrm>
          </p:grpSpPr>
          <p:sp>
            <p:nvSpPr>
              <p:cNvPr id="14" name="Rectangle 13">
                <a:extLst>
                  <a:ext uri="{FF2B5EF4-FFF2-40B4-BE49-F238E27FC236}">
                    <a16:creationId xmlns:a16="http://schemas.microsoft.com/office/drawing/2014/main" xmlns="" id="{CC12A1E8-F85B-431B-AAF3-4AE6DD86847B}"/>
                  </a:ext>
                </a:extLst>
              </p:cNvPr>
              <p:cNvSpPr/>
              <p:nvPr/>
            </p:nvSpPr>
            <p:spPr>
              <a:xfrm>
                <a:off x="4187424" y="2517769"/>
                <a:ext cx="1368152" cy="72008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ound Same Side Corner Rectangle 2">
                <a:extLst>
                  <a:ext uri="{FF2B5EF4-FFF2-40B4-BE49-F238E27FC236}">
                    <a16:creationId xmlns:a16="http://schemas.microsoft.com/office/drawing/2014/main" xmlns="" id="{5240D010-5CC3-4765-A90D-CA576D4688BB}"/>
                  </a:ext>
                </a:extLst>
              </p:cNvPr>
              <p:cNvSpPr/>
              <p:nvPr/>
            </p:nvSpPr>
            <p:spPr>
              <a:xfrm rot="13500000">
                <a:off x="4238887"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5"/>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8" name="Group 7">
              <a:extLst>
                <a:ext uri="{FF2B5EF4-FFF2-40B4-BE49-F238E27FC236}">
                  <a16:creationId xmlns:a16="http://schemas.microsoft.com/office/drawing/2014/main" xmlns="" id="{DE448561-2288-4FC6-A921-EE7CF957A032}"/>
                </a:ext>
              </a:extLst>
            </p:cNvPr>
            <p:cNvGrpSpPr/>
            <p:nvPr/>
          </p:nvGrpSpPr>
          <p:grpSpPr>
            <a:xfrm rot="14400000">
              <a:off x="2766614" y="4174806"/>
              <a:ext cx="1103960" cy="1020909"/>
              <a:chOff x="4187424" y="1973745"/>
              <a:chExt cx="1368152" cy="1265226"/>
            </a:xfrm>
          </p:grpSpPr>
          <p:sp>
            <p:nvSpPr>
              <p:cNvPr id="12" name="Rectangle 11">
                <a:extLst>
                  <a:ext uri="{FF2B5EF4-FFF2-40B4-BE49-F238E27FC236}">
                    <a16:creationId xmlns:a16="http://schemas.microsoft.com/office/drawing/2014/main" xmlns="" id="{55584BDC-A1D3-4B56-BD7F-D05FF022F968}"/>
                  </a:ext>
                </a:extLst>
              </p:cNvPr>
              <p:cNvSpPr/>
              <p:nvPr/>
            </p:nvSpPr>
            <p:spPr>
              <a:xfrm>
                <a:off x="4187424" y="2517769"/>
                <a:ext cx="1368152" cy="7200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 Same Side Corner Rectangle 2">
                <a:extLst>
                  <a:ext uri="{FF2B5EF4-FFF2-40B4-BE49-F238E27FC236}">
                    <a16:creationId xmlns:a16="http://schemas.microsoft.com/office/drawing/2014/main" xmlns="" id="{A9A7C5F1-2AB8-492C-992E-C17894ED7D7E}"/>
                  </a:ext>
                </a:extLst>
              </p:cNvPr>
              <p:cNvSpPr/>
              <p:nvPr/>
            </p:nvSpPr>
            <p:spPr>
              <a:xfrm rot="13500000">
                <a:off x="4238891"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4"/>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Group 8">
              <a:extLst>
                <a:ext uri="{FF2B5EF4-FFF2-40B4-BE49-F238E27FC236}">
                  <a16:creationId xmlns:a16="http://schemas.microsoft.com/office/drawing/2014/main" xmlns="" id="{ACF94C20-9D63-4CBF-9A50-219761E74F06}"/>
                </a:ext>
              </a:extLst>
            </p:cNvPr>
            <p:cNvGrpSpPr/>
            <p:nvPr/>
          </p:nvGrpSpPr>
          <p:grpSpPr>
            <a:xfrm rot="18000000">
              <a:off x="2766614" y="2702555"/>
              <a:ext cx="1103960" cy="1020909"/>
              <a:chOff x="4187424" y="1973744"/>
              <a:chExt cx="1368152" cy="1265226"/>
            </a:xfrm>
          </p:grpSpPr>
          <p:sp>
            <p:nvSpPr>
              <p:cNvPr id="10" name="Rectangle 9">
                <a:extLst>
                  <a:ext uri="{FF2B5EF4-FFF2-40B4-BE49-F238E27FC236}">
                    <a16:creationId xmlns:a16="http://schemas.microsoft.com/office/drawing/2014/main" xmlns="" id="{70744909-3E1D-4254-9EC9-D4E7ADDF4650}"/>
                  </a:ext>
                </a:extLst>
              </p:cNvPr>
              <p:cNvSpPr/>
              <p:nvPr/>
            </p:nvSpPr>
            <p:spPr>
              <a:xfrm>
                <a:off x="4187424" y="2517769"/>
                <a:ext cx="1368152" cy="72008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 Same Side Corner Rectangle 2">
                <a:extLst>
                  <a:ext uri="{FF2B5EF4-FFF2-40B4-BE49-F238E27FC236}">
                    <a16:creationId xmlns:a16="http://schemas.microsoft.com/office/drawing/2014/main" xmlns="" id="{5C46D473-2DDD-4784-98EB-711F446F4F78}"/>
                  </a:ext>
                </a:extLst>
              </p:cNvPr>
              <p:cNvSpPr/>
              <p:nvPr/>
            </p:nvSpPr>
            <p:spPr>
              <a:xfrm rot="13500000">
                <a:off x="4238889" y="1973744"/>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3"/>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22" name="Group 21">
            <a:extLst>
              <a:ext uri="{FF2B5EF4-FFF2-40B4-BE49-F238E27FC236}">
                <a16:creationId xmlns:a16="http://schemas.microsoft.com/office/drawing/2014/main" xmlns="" id="{C3D8CEC9-A0DF-414F-B47F-F3714F02DE31}"/>
              </a:ext>
            </a:extLst>
          </p:cNvPr>
          <p:cNvGrpSpPr/>
          <p:nvPr/>
        </p:nvGrpSpPr>
        <p:grpSpPr>
          <a:xfrm>
            <a:off x="5455660" y="3496936"/>
            <a:ext cx="1280683" cy="733351"/>
            <a:chOff x="3340671" y="1947423"/>
            <a:chExt cx="1429684" cy="733351"/>
          </a:xfrm>
        </p:grpSpPr>
        <p:sp>
          <p:nvSpPr>
            <p:cNvPr id="23" name="TextBox 22">
              <a:extLst>
                <a:ext uri="{FF2B5EF4-FFF2-40B4-BE49-F238E27FC236}">
                  <a16:creationId xmlns:a16="http://schemas.microsoft.com/office/drawing/2014/main" xmlns="" id="{72D13D8A-E59D-400A-84CC-046F3ADDF324}"/>
                </a:ext>
              </a:extLst>
            </p:cNvPr>
            <p:cNvSpPr txBox="1"/>
            <p:nvPr/>
          </p:nvSpPr>
          <p:spPr>
            <a:xfrm>
              <a:off x="3340671" y="1947423"/>
              <a:ext cx="1429684" cy="307777"/>
            </a:xfrm>
            <a:prstGeom prst="rect">
              <a:avLst/>
            </a:prstGeom>
            <a:noFill/>
          </p:spPr>
          <p:txBody>
            <a:bodyPr wrap="square" rtlCol="0">
              <a:spAutoFit/>
            </a:bodyPr>
            <a:lstStyle/>
            <a:p>
              <a:pPr algn="ctr"/>
              <a:r>
                <a:rPr lang="en-US" altLang="ko-KR" sz="1400" b="1" dirty="0">
                  <a:solidFill>
                    <a:schemeClr val="tx1">
                      <a:lumMod val="65000"/>
                      <a:lumOff val="35000"/>
                    </a:schemeClr>
                  </a:solidFill>
                  <a:cs typeface="Arial" pitchFamily="34" charset="0"/>
                </a:rPr>
                <a:t>Add Text</a:t>
              </a:r>
              <a:endParaRPr lang="ko-KR" altLang="en-US" sz="1400" b="1" dirty="0">
                <a:solidFill>
                  <a:schemeClr val="tx1">
                    <a:lumMod val="65000"/>
                    <a:lumOff val="35000"/>
                  </a:schemeClr>
                </a:solidFill>
                <a:cs typeface="Arial" pitchFamily="34" charset="0"/>
              </a:endParaRPr>
            </a:p>
          </p:txBody>
        </p:sp>
        <p:sp>
          <p:nvSpPr>
            <p:cNvPr id="24" name="TextBox 23">
              <a:extLst>
                <a:ext uri="{FF2B5EF4-FFF2-40B4-BE49-F238E27FC236}">
                  <a16:creationId xmlns:a16="http://schemas.microsoft.com/office/drawing/2014/main" xmlns="" id="{47103F25-48AD-4791-9335-DB9201C802B4}"/>
                </a:ext>
              </a:extLst>
            </p:cNvPr>
            <p:cNvSpPr txBox="1"/>
            <p:nvPr/>
          </p:nvSpPr>
          <p:spPr>
            <a:xfrm>
              <a:off x="3340671" y="2219109"/>
              <a:ext cx="1429684" cy="461665"/>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PowerPoint Presentation </a:t>
              </a:r>
              <a:endParaRPr lang="ko-KR" altLang="en-US" sz="1200" dirty="0">
                <a:solidFill>
                  <a:schemeClr val="tx1">
                    <a:lumMod val="65000"/>
                    <a:lumOff val="35000"/>
                  </a:schemeClr>
                </a:solidFill>
                <a:cs typeface="Arial" pitchFamily="34" charset="0"/>
              </a:endParaRPr>
            </a:p>
          </p:txBody>
        </p:sp>
      </p:grpSp>
      <p:sp>
        <p:nvSpPr>
          <p:cNvPr id="27" name="TextBox 26">
            <a:extLst>
              <a:ext uri="{FF2B5EF4-FFF2-40B4-BE49-F238E27FC236}">
                <a16:creationId xmlns:a16="http://schemas.microsoft.com/office/drawing/2014/main" xmlns="" id="{F63333C9-D04E-4FEA-AD1E-8405B38CF23F}"/>
              </a:ext>
            </a:extLst>
          </p:cNvPr>
          <p:cNvSpPr txBox="1"/>
          <p:nvPr/>
        </p:nvSpPr>
        <p:spPr>
          <a:xfrm>
            <a:off x="5145755" y="6028597"/>
            <a:ext cx="3248149" cy="307777"/>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Data exploration</a:t>
            </a:r>
            <a:endParaRPr lang="ko-KR" altLang="en-US" sz="1400" b="1" dirty="0">
              <a:solidFill>
                <a:schemeClr val="tx1">
                  <a:lumMod val="75000"/>
                  <a:lumOff val="25000"/>
                </a:schemeClr>
              </a:solidFill>
              <a:cs typeface="Arial" pitchFamily="34" charset="0"/>
            </a:endParaRPr>
          </a:p>
        </p:txBody>
      </p:sp>
      <p:grpSp>
        <p:nvGrpSpPr>
          <p:cNvPr id="28" name="Group 27">
            <a:extLst>
              <a:ext uri="{FF2B5EF4-FFF2-40B4-BE49-F238E27FC236}">
                <a16:creationId xmlns:a16="http://schemas.microsoft.com/office/drawing/2014/main" xmlns="" id="{92246895-0CF7-4345-BC74-FA4C7A5D0022}"/>
              </a:ext>
            </a:extLst>
          </p:cNvPr>
          <p:cNvGrpSpPr/>
          <p:nvPr/>
        </p:nvGrpSpPr>
        <p:grpSpPr>
          <a:xfrm>
            <a:off x="8120171" y="4738730"/>
            <a:ext cx="3276000" cy="553998"/>
            <a:chOff x="2551706" y="4283314"/>
            <a:chExt cx="1416829" cy="553998"/>
          </a:xfrm>
        </p:grpSpPr>
        <p:sp>
          <p:nvSpPr>
            <p:cNvPr id="29" name="TextBox 28">
              <a:extLst>
                <a:ext uri="{FF2B5EF4-FFF2-40B4-BE49-F238E27FC236}">
                  <a16:creationId xmlns:a16="http://schemas.microsoft.com/office/drawing/2014/main" xmlns="" id="{14C77AA9-1D24-4E3C-B60E-C70CFB3AE6EB}"/>
                </a:ext>
              </a:extLst>
            </p:cNvPr>
            <p:cNvSpPr txBox="1"/>
            <p:nvPr/>
          </p:nvSpPr>
          <p:spPr>
            <a:xfrm>
              <a:off x="2551706" y="4560313"/>
              <a:ext cx="1416829"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xmlns="" id="{B5A99D17-618B-42E0-973E-BDFB0742BC09}"/>
                </a:ext>
              </a:extLst>
            </p:cNvPr>
            <p:cNvSpPr txBox="1"/>
            <p:nvPr/>
          </p:nvSpPr>
          <p:spPr>
            <a:xfrm>
              <a:off x="2551706" y="4283314"/>
              <a:ext cx="1404784" cy="307777"/>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Data cleaning</a:t>
              </a:r>
              <a:endParaRPr lang="ko-KR" altLang="en-US" sz="1400" b="1" dirty="0">
                <a:solidFill>
                  <a:schemeClr val="tx1">
                    <a:lumMod val="75000"/>
                    <a:lumOff val="25000"/>
                  </a:schemeClr>
                </a:solidFill>
                <a:cs typeface="Arial" pitchFamily="34" charset="0"/>
              </a:endParaRPr>
            </a:p>
          </p:txBody>
        </p:sp>
      </p:grpSp>
      <p:sp>
        <p:nvSpPr>
          <p:cNvPr id="33" name="TextBox 32">
            <a:extLst>
              <a:ext uri="{FF2B5EF4-FFF2-40B4-BE49-F238E27FC236}">
                <a16:creationId xmlns:a16="http://schemas.microsoft.com/office/drawing/2014/main" xmlns="" id="{91DDF999-8F69-4960-B20C-F6D47B59CA9A}"/>
              </a:ext>
            </a:extLst>
          </p:cNvPr>
          <p:cNvSpPr txBox="1"/>
          <p:nvPr/>
        </p:nvSpPr>
        <p:spPr>
          <a:xfrm>
            <a:off x="8036196" y="2655761"/>
            <a:ext cx="3248149" cy="307777"/>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Data mining</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xmlns="" id="{8BEC2C88-9317-4A28-B7CD-39C5541F2328}"/>
              </a:ext>
            </a:extLst>
          </p:cNvPr>
          <p:cNvSpPr txBox="1"/>
          <p:nvPr/>
        </p:nvSpPr>
        <p:spPr>
          <a:xfrm>
            <a:off x="729762" y="4856484"/>
            <a:ext cx="3248149" cy="307777"/>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Predictive Modeling</a:t>
            </a:r>
            <a:endParaRPr lang="ko-KR" altLang="en-US" sz="1400" b="1"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xmlns="" id="{435B6B04-15B4-4C0A-AF77-96A61C5A59C2}"/>
              </a:ext>
            </a:extLst>
          </p:cNvPr>
          <p:cNvSpPr txBox="1"/>
          <p:nvPr/>
        </p:nvSpPr>
        <p:spPr>
          <a:xfrm>
            <a:off x="925705" y="2773515"/>
            <a:ext cx="3248149" cy="307777"/>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Data visualization</a:t>
            </a:r>
            <a:endParaRPr lang="ko-KR" altLang="en-US" sz="1400" b="1"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xmlns="" id="{9F47E64B-52B0-4DA2-987E-4531671CD29F}"/>
              </a:ext>
            </a:extLst>
          </p:cNvPr>
          <p:cNvSpPr txBox="1"/>
          <p:nvPr/>
        </p:nvSpPr>
        <p:spPr>
          <a:xfrm>
            <a:off x="3926148" y="1399671"/>
            <a:ext cx="3248149" cy="307777"/>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Business understanding</a:t>
            </a:r>
            <a:endParaRPr lang="ko-KR" altLang="en-US" sz="1400" b="1" dirty="0">
              <a:solidFill>
                <a:schemeClr val="tx1">
                  <a:lumMod val="75000"/>
                  <a:lumOff val="25000"/>
                </a:schemeClr>
              </a:solidFill>
              <a:cs typeface="Arial" pitchFamily="34" charset="0"/>
            </a:endParaRPr>
          </a:p>
        </p:txBody>
      </p:sp>
      <p:sp>
        <p:nvSpPr>
          <p:cNvPr id="43" name="Donut 24">
            <a:extLst>
              <a:ext uri="{FF2B5EF4-FFF2-40B4-BE49-F238E27FC236}">
                <a16:creationId xmlns:a16="http://schemas.microsoft.com/office/drawing/2014/main" xmlns="" id="{2358F6B7-5407-478C-BBCE-24DB33354B70}"/>
              </a:ext>
            </a:extLst>
          </p:cNvPr>
          <p:cNvSpPr/>
          <p:nvPr/>
        </p:nvSpPr>
        <p:spPr>
          <a:xfrm>
            <a:off x="2955758" y="426586"/>
            <a:ext cx="739165" cy="637103"/>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xmlns="" val="292275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26367" y="242596"/>
            <a:ext cx="9181322" cy="1212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89379" y="541176"/>
            <a:ext cx="5676123" cy="8490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b="1" dirty="0" smtClean="0"/>
              <a:t>Conclusion</a:t>
            </a:r>
            <a:endParaRPr lang="en-US" sz="4000" b="1" dirty="0"/>
          </a:p>
        </p:txBody>
      </p:sp>
      <p:sp>
        <p:nvSpPr>
          <p:cNvPr id="6" name="Rectangle 5"/>
          <p:cNvSpPr/>
          <p:nvPr/>
        </p:nvSpPr>
        <p:spPr>
          <a:xfrm>
            <a:off x="587829" y="1859340"/>
            <a:ext cx="10142375" cy="3139321"/>
          </a:xfrm>
          <a:prstGeom prst="rect">
            <a:avLst/>
          </a:prstGeom>
        </p:spPr>
        <p:txBody>
          <a:bodyPr wrap="square">
            <a:spAutoFit/>
          </a:bodyPr>
          <a:lstStyle/>
          <a:p>
            <a:pPr>
              <a:buFont typeface="Arial" pitchFamily="34" charset="0"/>
              <a:buChar char="•"/>
            </a:pPr>
            <a:r>
              <a:rPr lang="en-US" dirty="0" smtClean="0"/>
              <a:t>In this project, we try to predict if the first stage of a given Falcon 9 launch will land in order to determine the cost of a launch. </a:t>
            </a:r>
            <a:endParaRPr lang="en-US" dirty="0" smtClean="0"/>
          </a:p>
          <a:p>
            <a:endParaRPr lang="en-US" dirty="0" smtClean="0"/>
          </a:p>
          <a:p>
            <a:r>
              <a:rPr lang="en-US" dirty="0" smtClean="0"/>
              <a:t>• </a:t>
            </a:r>
            <a:r>
              <a:rPr lang="en-US" dirty="0" smtClean="0"/>
              <a:t>Each feature of a Falcon 9 launch, such as its payload mass or orbit type, may affect the mission outcome in a certain way. </a:t>
            </a:r>
            <a:endParaRPr lang="en-US" dirty="0" smtClean="0"/>
          </a:p>
          <a:p>
            <a:endParaRPr lang="en-US" dirty="0" smtClean="0"/>
          </a:p>
          <a:p>
            <a:r>
              <a:rPr lang="en-US" dirty="0" smtClean="0"/>
              <a:t>• </a:t>
            </a:r>
            <a:r>
              <a:rPr lang="en-US" dirty="0" smtClean="0"/>
              <a:t>Several machine learning algorithms are employed to learn the patterns of past Falcon 9 launch data to produce predictive models that can be used to predict the outcome of a Falcon 9 launch</a:t>
            </a:r>
            <a:r>
              <a:rPr lang="en-US" dirty="0" smtClean="0"/>
              <a:t>.</a:t>
            </a:r>
          </a:p>
          <a:p>
            <a:endParaRPr lang="en-US" dirty="0" smtClean="0"/>
          </a:p>
          <a:p>
            <a:r>
              <a:rPr lang="en-US" dirty="0" smtClean="0"/>
              <a:t> </a:t>
            </a:r>
            <a:r>
              <a:rPr lang="en-US" dirty="0" smtClean="0"/>
              <a:t>• The predictive model produced by decision tree algorithm performed the best among the 4 machine learning algorithms employed.</a:t>
            </a:r>
            <a:endParaRPr lang="en-US" dirty="0"/>
          </a:p>
        </p:txBody>
      </p:sp>
      <p:sp>
        <p:nvSpPr>
          <p:cNvPr id="7" name="Freeform 55">
            <a:extLst>
              <a:ext uri="{FF2B5EF4-FFF2-40B4-BE49-F238E27FC236}">
                <a16:creationId xmlns:a16="http://schemas.microsoft.com/office/drawing/2014/main" xmlns="" id="{E1F21ECA-3730-4E2A-BB32-69C99B2546BB}"/>
              </a:ext>
            </a:extLst>
          </p:cNvPr>
          <p:cNvSpPr/>
          <p:nvPr/>
        </p:nvSpPr>
        <p:spPr>
          <a:xfrm>
            <a:off x="9667104" y="5038531"/>
            <a:ext cx="839166" cy="1209181"/>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xmlns=""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xmlns=""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xmlns=""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xmlns=""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xmlns=""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xmlns=""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xmlns=""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xmlns=""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Freeform 13">
            <a:extLst>
              <a:ext uri="{FF2B5EF4-FFF2-40B4-BE49-F238E27FC236}">
                <a16:creationId xmlns:a16="http://schemas.microsoft.com/office/drawing/2014/main" xmlns=""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xmlns="" val="183210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3821C0FD-B5EF-4D94-BE2E-60F02BDA3D98}"/>
              </a:ext>
            </a:extLst>
          </p:cNvPr>
          <p:cNvSpPr txBox="1"/>
          <p:nvPr/>
        </p:nvSpPr>
        <p:spPr>
          <a:xfrm>
            <a:off x="7623179" y="1431878"/>
            <a:ext cx="4743919" cy="4524315"/>
          </a:xfrm>
          <a:prstGeom prst="rect">
            <a:avLst/>
          </a:prstGeom>
          <a:noFill/>
          <a:ln>
            <a:solidFill>
              <a:schemeClr val="accent2"/>
            </a:solidFill>
          </a:ln>
        </p:spPr>
        <p:txBody>
          <a:bodyPr wrap="square" rtlCol="0">
            <a:spAutoFit/>
          </a:bodyPr>
          <a:lstStyle/>
          <a:p>
            <a:pPr marL="342900" indent="-342900">
              <a:buAutoNum type="arabicPeriod"/>
            </a:pPr>
            <a:r>
              <a:rPr lang="en-US" sz="1600" b="1" dirty="0" smtClean="0">
                <a:solidFill>
                  <a:schemeClr val="bg1"/>
                </a:solidFill>
              </a:rPr>
              <a:t>Data </a:t>
            </a:r>
            <a:r>
              <a:rPr lang="en-US" sz="1600" b="1" dirty="0" smtClean="0">
                <a:solidFill>
                  <a:schemeClr val="bg1"/>
                </a:solidFill>
              </a:rPr>
              <a:t>collection, wrangling, and formatting, using</a:t>
            </a:r>
            <a:r>
              <a:rPr lang="en-US" sz="1600" dirty="0" smtClean="0">
                <a:solidFill>
                  <a:schemeClr val="bg1"/>
                </a:solidFill>
              </a:rPr>
              <a:t>:  </a:t>
            </a:r>
            <a:r>
              <a:rPr lang="en-US" sz="1600" dirty="0" smtClean="0">
                <a:solidFill>
                  <a:schemeClr val="bg1"/>
                </a:solidFill>
              </a:rPr>
              <a:t>  </a:t>
            </a:r>
          </a:p>
          <a:p>
            <a:pPr marL="342900" indent="-342900"/>
            <a:r>
              <a:rPr lang="en-US" sz="1600" dirty="0" smtClean="0">
                <a:solidFill>
                  <a:schemeClr val="bg1"/>
                </a:solidFill>
              </a:rPr>
              <a:t> </a:t>
            </a:r>
            <a:r>
              <a:rPr lang="en-US" sz="1600" dirty="0" smtClean="0">
                <a:solidFill>
                  <a:schemeClr val="bg1"/>
                </a:solidFill>
              </a:rPr>
              <a:t>      • </a:t>
            </a:r>
            <a:r>
              <a:rPr lang="en-US" sz="1600" dirty="0" err="1" smtClean="0">
                <a:solidFill>
                  <a:schemeClr val="bg1"/>
                </a:solidFill>
              </a:rPr>
              <a:t>SpaceX</a:t>
            </a:r>
            <a:r>
              <a:rPr lang="en-US" sz="1600" dirty="0" smtClean="0">
                <a:solidFill>
                  <a:schemeClr val="bg1"/>
                </a:solidFill>
              </a:rPr>
              <a:t> API </a:t>
            </a:r>
            <a:endParaRPr lang="en-US" sz="1600" dirty="0" smtClean="0">
              <a:solidFill>
                <a:schemeClr val="bg1"/>
              </a:solidFill>
            </a:endParaRPr>
          </a:p>
          <a:p>
            <a:pPr marL="342900" indent="-342900"/>
            <a:r>
              <a:rPr lang="en-US" sz="1600" dirty="0" smtClean="0">
                <a:solidFill>
                  <a:schemeClr val="bg1"/>
                </a:solidFill>
              </a:rPr>
              <a:t> </a:t>
            </a:r>
            <a:r>
              <a:rPr lang="en-US" sz="1600" dirty="0" smtClean="0">
                <a:solidFill>
                  <a:schemeClr val="bg1"/>
                </a:solidFill>
              </a:rPr>
              <a:t>      • </a:t>
            </a:r>
            <a:r>
              <a:rPr lang="en-US" sz="1600" dirty="0" smtClean="0">
                <a:solidFill>
                  <a:schemeClr val="bg1"/>
                </a:solidFill>
              </a:rPr>
              <a:t>Web scraping </a:t>
            </a:r>
            <a:endParaRPr lang="en-US" sz="1600" dirty="0" smtClean="0">
              <a:solidFill>
                <a:schemeClr val="bg1"/>
              </a:solidFill>
            </a:endParaRPr>
          </a:p>
          <a:p>
            <a:pPr marL="342900" indent="-342900"/>
            <a:endParaRPr lang="en-US" sz="1600" dirty="0" smtClean="0">
              <a:solidFill>
                <a:schemeClr val="bg1"/>
              </a:solidFill>
            </a:endParaRPr>
          </a:p>
          <a:p>
            <a:pPr marL="342900" indent="-342900">
              <a:buAutoNum type="arabicPeriod" startAt="2"/>
            </a:pPr>
            <a:r>
              <a:rPr lang="en-US" sz="1600" b="1" dirty="0" smtClean="0">
                <a:solidFill>
                  <a:schemeClr val="bg1"/>
                </a:solidFill>
              </a:rPr>
              <a:t>Exploratory data analysis(EDA</a:t>
            </a:r>
            <a:r>
              <a:rPr lang="en-US" sz="1600" b="1" dirty="0" smtClean="0">
                <a:solidFill>
                  <a:schemeClr val="bg1"/>
                </a:solidFill>
              </a:rPr>
              <a:t>), using</a:t>
            </a:r>
            <a:r>
              <a:rPr lang="en-US" sz="1600" dirty="0" smtClean="0">
                <a:solidFill>
                  <a:schemeClr val="bg1"/>
                </a:solidFill>
              </a:rPr>
              <a:t>:  </a:t>
            </a:r>
            <a:r>
              <a:rPr lang="en-US" sz="1600" dirty="0" smtClean="0">
                <a:solidFill>
                  <a:schemeClr val="bg1"/>
                </a:solidFill>
              </a:rPr>
              <a:t>                   •  Pandas </a:t>
            </a:r>
            <a:r>
              <a:rPr lang="en-US" sz="1600" dirty="0" smtClean="0">
                <a:solidFill>
                  <a:schemeClr val="bg1"/>
                </a:solidFill>
              </a:rPr>
              <a:t>and </a:t>
            </a:r>
            <a:r>
              <a:rPr lang="en-US" sz="1600" dirty="0" err="1" smtClean="0">
                <a:solidFill>
                  <a:schemeClr val="bg1"/>
                </a:solidFill>
              </a:rPr>
              <a:t>NumPy</a:t>
            </a:r>
            <a:endParaRPr lang="en-US" sz="1600" dirty="0" smtClean="0">
              <a:solidFill>
                <a:schemeClr val="bg1"/>
              </a:solidFill>
            </a:endParaRPr>
          </a:p>
          <a:p>
            <a:pPr marL="342900" indent="-342900"/>
            <a:r>
              <a:rPr lang="en-US" sz="1600" dirty="0" smtClean="0">
                <a:solidFill>
                  <a:schemeClr val="bg1"/>
                </a:solidFill>
              </a:rPr>
              <a:t>      •  SQL </a:t>
            </a:r>
          </a:p>
          <a:p>
            <a:pPr marL="342900" indent="-342900"/>
            <a:endParaRPr lang="en-US" sz="1600" dirty="0" smtClean="0">
              <a:solidFill>
                <a:schemeClr val="bg1"/>
              </a:solidFill>
            </a:endParaRPr>
          </a:p>
          <a:p>
            <a:pPr marL="342900" indent="-342900">
              <a:buAutoNum type="arabicPeriod" startAt="3"/>
            </a:pPr>
            <a:r>
              <a:rPr lang="en-US" sz="1600" b="1" dirty="0" smtClean="0">
                <a:solidFill>
                  <a:schemeClr val="bg1"/>
                </a:solidFill>
              </a:rPr>
              <a:t>Data </a:t>
            </a:r>
            <a:r>
              <a:rPr lang="en-US" sz="1600" b="1" dirty="0" smtClean="0">
                <a:solidFill>
                  <a:schemeClr val="bg1"/>
                </a:solidFill>
              </a:rPr>
              <a:t>visualization, using</a:t>
            </a:r>
            <a:r>
              <a:rPr lang="en-US" sz="1600" dirty="0" smtClean="0">
                <a:solidFill>
                  <a:schemeClr val="bg1"/>
                </a:solidFill>
              </a:rPr>
              <a:t>:</a:t>
            </a:r>
          </a:p>
          <a:p>
            <a:pPr marL="342900" indent="-342900"/>
            <a:r>
              <a:rPr lang="en-US" sz="1600" dirty="0" smtClean="0">
                <a:solidFill>
                  <a:schemeClr val="bg1"/>
                </a:solidFill>
              </a:rPr>
              <a:t>       •  </a:t>
            </a:r>
            <a:r>
              <a:rPr lang="en-US" sz="1600" dirty="0" err="1" smtClean="0">
                <a:solidFill>
                  <a:schemeClr val="bg1"/>
                </a:solidFill>
              </a:rPr>
              <a:t>Matplotlib</a:t>
            </a:r>
            <a:r>
              <a:rPr lang="en-US" sz="1600" dirty="0" smtClean="0">
                <a:solidFill>
                  <a:schemeClr val="bg1"/>
                </a:solidFill>
              </a:rPr>
              <a:t> </a:t>
            </a:r>
            <a:r>
              <a:rPr lang="en-US" sz="1600" dirty="0" smtClean="0">
                <a:solidFill>
                  <a:schemeClr val="bg1"/>
                </a:solidFill>
              </a:rPr>
              <a:t>and </a:t>
            </a:r>
            <a:r>
              <a:rPr lang="en-US" sz="1600" dirty="0" err="1" smtClean="0">
                <a:solidFill>
                  <a:schemeClr val="bg1"/>
                </a:solidFill>
              </a:rPr>
              <a:t>Seaborn</a:t>
            </a:r>
            <a:r>
              <a:rPr lang="en-US" sz="1600" dirty="0" smtClean="0">
                <a:solidFill>
                  <a:schemeClr val="bg1"/>
                </a:solidFill>
              </a:rPr>
              <a:t> </a:t>
            </a:r>
            <a:r>
              <a:rPr lang="en-US" sz="1600" dirty="0" smtClean="0">
                <a:solidFill>
                  <a:schemeClr val="bg1"/>
                </a:solidFill>
              </a:rPr>
              <a:t> </a:t>
            </a:r>
          </a:p>
          <a:p>
            <a:pPr marL="342900" indent="-342900"/>
            <a:r>
              <a:rPr lang="en-US" sz="1600" dirty="0" smtClean="0">
                <a:solidFill>
                  <a:schemeClr val="bg1"/>
                </a:solidFill>
              </a:rPr>
              <a:t>       •  </a:t>
            </a:r>
            <a:r>
              <a:rPr lang="en-US" sz="1600" dirty="0" smtClean="0">
                <a:solidFill>
                  <a:schemeClr val="bg1"/>
                </a:solidFill>
              </a:rPr>
              <a:t>Folium • </a:t>
            </a:r>
            <a:r>
              <a:rPr lang="en-US" sz="1600" dirty="0" smtClean="0">
                <a:solidFill>
                  <a:schemeClr val="bg1"/>
                </a:solidFill>
              </a:rPr>
              <a:t>Dash</a:t>
            </a:r>
          </a:p>
          <a:p>
            <a:pPr marL="342900" indent="-342900"/>
            <a:endParaRPr lang="en-US" sz="1600" dirty="0" smtClean="0">
              <a:solidFill>
                <a:schemeClr val="bg1"/>
              </a:solidFill>
            </a:endParaRPr>
          </a:p>
          <a:p>
            <a:pPr marL="342900" indent="-342900"/>
            <a:r>
              <a:rPr lang="en-US" sz="1600" dirty="0" smtClean="0">
                <a:solidFill>
                  <a:schemeClr val="bg1"/>
                </a:solidFill>
              </a:rPr>
              <a:t> </a:t>
            </a:r>
            <a:r>
              <a:rPr lang="en-US" sz="1600" dirty="0" smtClean="0">
                <a:solidFill>
                  <a:schemeClr val="bg1"/>
                </a:solidFill>
              </a:rPr>
              <a:t>4. </a:t>
            </a:r>
            <a:r>
              <a:rPr lang="en-US" sz="1600" dirty="0" smtClean="0">
                <a:solidFill>
                  <a:schemeClr val="bg1"/>
                </a:solidFill>
              </a:rPr>
              <a:t> </a:t>
            </a:r>
            <a:r>
              <a:rPr lang="en-US" sz="1600" b="1" dirty="0" smtClean="0">
                <a:solidFill>
                  <a:schemeClr val="bg1"/>
                </a:solidFill>
              </a:rPr>
              <a:t>Machine </a:t>
            </a:r>
            <a:r>
              <a:rPr lang="en-US" sz="1600" b="1" dirty="0" smtClean="0">
                <a:solidFill>
                  <a:schemeClr val="bg1"/>
                </a:solidFill>
              </a:rPr>
              <a:t>learning prediction, </a:t>
            </a:r>
            <a:r>
              <a:rPr lang="en-US" sz="1600" b="1" dirty="0" smtClean="0">
                <a:solidFill>
                  <a:schemeClr val="bg1"/>
                </a:solidFill>
              </a:rPr>
              <a:t>using</a:t>
            </a:r>
          </a:p>
          <a:p>
            <a:pPr marL="342900" indent="-342900"/>
            <a:r>
              <a:rPr lang="en-US" sz="1600" dirty="0" smtClean="0">
                <a:solidFill>
                  <a:schemeClr val="bg1"/>
                </a:solidFill>
              </a:rPr>
              <a:t>       •  Logistic regression</a:t>
            </a:r>
          </a:p>
          <a:p>
            <a:pPr marL="342900" indent="-342900"/>
            <a:r>
              <a:rPr lang="en-US" sz="1600" dirty="0" smtClean="0">
                <a:solidFill>
                  <a:schemeClr val="bg1"/>
                </a:solidFill>
              </a:rPr>
              <a:t>       </a:t>
            </a:r>
            <a:r>
              <a:rPr lang="en-US" sz="1600" dirty="0" smtClean="0">
                <a:solidFill>
                  <a:schemeClr val="bg1"/>
                </a:solidFill>
              </a:rPr>
              <a:t>• </a:t>
            </a:r>
            <a:r>
              <a:rPr lang="en-US" sz="1600" dirty="0" smtClean="0">
                <a:solidFill>
                  <a:schemeClr val="bg1"/>
                </a:solidFill>
              </a:rPr>
              <a:t> Support </a:t>
            </a:r>
            <a:r>
              <a:rPr lang="en-US" sz="1600" dirty="0" smtClean="0">
                <a:solidFill>
                  <a:schemeClr val="bg1"/>
                </a:solidFill>
              </a:rPr>
              <a:t>vector machine (SVM) </a:t>
            </a:r>
            <a:endParaRPr lang="en-US" sz="1600" dirty="0" smtClean="0">
              <a:solidFill>
                <a:schemeClr val="bg1"/>
              </a:solidFill>
            </a:endParaRPr>
          </a:p>
          <a:p>
            <a:pPr marL="342900" indent="-342900"/>
            <a:r>
              <a:rPr lang="en-US" sz="1600" dirty="0" smtClean="0">
                <a:solidFill>
                  <a:schemeClr val="bg1"/>
                </a:solidFill>
              </a:rPr>
              <a:t>       •  Decision tree</a:t>
            </a:r>
          </a:p>
          <a:p>
            <a:pPr marL="342900" indent="-342900"/>
            <a:r>
              <a:rPr lang="en-US" sz="1600" dirty="0" smtClean="0">
                <a:solidFill>
                  <a:schemeClr val="bg1"/>
                </a:solidFill>
              </a:rPr>
              <a:t>       •  K-nearest </a:t>
            </a:r>
            <a:r>
              <a:rPr lang="en-US" sz="1600" dirty="0" smtClean="0">
                <a:solidFill>
                  <a:schemeClr val="bg1"/>
                </a:solidFill>
              </a:rPr>
              <a:t>neighbors (KNN</a:t>
            </a:r>
            <a:endParaRPr lang="en-US" altLang="ko-KR" sz="1600" dirty="0">
              <a:solidFill>
                <a:schemeClr val="bg1"/>
              </a:solidFill>
              <a:cs typeface="Arial" pitchFamily="34" charset="0"/>
            </a:endParaRPr>
          </a:p>
        </p:txBody>
      </p:sp>
      <p:sp>
        <p:nvSpPr>
          <p:cNvPr id="16" name="Text Placeholder 1">
            <a:extLst>
              <a:ext uri="{FF2B5EF4-FFF2-40B4-BE49-F238E27FC236}">
                <a16:creationId xmlns:a16="http://schemas.microsoft.com/office/drawing/2014/main" xmlns="" id="{00679DC6-FE1A-482B-90BA-0C89B207A6B2}"/>
              </a:ext>
            </a:extLst>
          </p:cNvPr>
          <p:cNvSpPr txBox="1">
            <a:spLocks/>
          </p:cNvSpPr>
          <p:nvPr/>
        </p:nvSpPr>
        <p:spPr>
          <a:xfrm>
            <a:off x="5751667" y="6141409"/>
            <a:ext cx="2615596" cy="59590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sz="2000" dirty="0"/>
              <a:t>PRESENTATION</a:t>
            </a:r>
          </a:p>
        </p:txBody>
      </p:sp>
      <p:sp>
        <p:nvSpPr>
          <p:cNvPr id="17" name="Text Placeholder 1">
            <a:extLst>
              <a:ext uri="{FF2B5EF4-FFF2-40B4-BE49-F238E27FC236}">
                <a16:creationId xmlns:a16="http://schemas.microsoft.com/office/drawing/2014/main" xmlns="" id="{DE75FCF7-AF4B-42AF-B16E-A23B01A44B88}"/>
              </a:ext>
            </a:extLst>
          </p:cNvPr>
          <p:cNvSpPr txBox="1">
            <a:spLocks/>
          </p:cNvSpPr>
          <p:nvPr/>
        </p:nvSpPr>
        <p:spPr>
          <a:xfrm>
            <a:off x="2761070" y="6049434"/>
            <a:ext cx="2853005" cy="59590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sz="3200" spc="300" dirty="0" smtClean="0">
                <a:solidFill>
                  <a:schemeClr val="accent2"/>
                </a:solidFill>
                <a:latin typeface="+mj-lt"/>
              </a:rPr>
              <a:t>Capstone</a:t>
            </a:r>
            <a:endParaRPr lang="en-US" sz="3200" spc="300" dirty="0">
              <a:solidFill>
                <a:schemeClr val="accent2"/>
              </a:solidFill>
              <a:latin typeface="+mj-lt"/>
            </a:endParaRPr>
          </a:p>
        </p:txBody>
      </p:sp>
      <p:sp>
        <p:nvSpPr>
          <p:cNvPr id="8" name="Rectangle 7"/>
          <p:cNvSpPr/>
          <p:nvPr/>
        </p:nvSpPr>
        <p:spPr>
          <a:xfrm>
            <a:off x="795088" y="2089660"/>
            <a:ext cx="4627984" cy="1017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t>Methodology</a:t>
            </a:r>
            <a:endParaRPr lang="en-US" sz="5400" b="1" dirty="0"/>
          </a:p>
        </p:txBody>
      </p:sp>
    </p:spTree>
    <p:extLst>
      <p:ext uri="{BB962C8B-B14F-4D97-AF65-F5344CB8AC3E}">
        <p14:creationId xmlns:p14="http://schemas.microsoft.com/office/powerpoint/2010/main" xmlns="" val="1742988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317241"/>
            <a:ext cx="12192000" cy="112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Methodology</a:t>
            </a:r>
          </a:p>
          <a:p>
            <a:pPr algn="ctr"/>
            <a:r>
              <a:rPr lang="en-US" sz="2400" dirty="0" smtClean="0"/>
              <a:t>1. </a:t>
            </a:r>
            <a:r>
              <a:rPr lang="en-US" sz="2400" dirty="0" smtClean="0"/>
              <a:t>Data collection, wrangling, and formatting</a:t>
            </a:r>
            <a:endParaRPr lang="en-US" sz="2400" dirty="0"/>
          </a:p>
        </p:txBody>
      </p:sp>
      <p:pic>
        <p:nvPicPr>
          <p:cNvPr id="60" name="Picture 59" descr="cap1.png"/>
          <p:cNvPicPr>
            <a:picLocks noChangeAspect="1"/>
          </p:cNvPicPr>
          <p:nvPr/>
        </p:nvPicPr>
        <p:blipFill>
          <a:blip r:embed="rId2"/>
          <a:stretch>
            <a:fillRect/>
          </a:stretch>
        </p:blipFill>
        <p:spPr>
          <a:xfrm>
            <a:off x="1" y="1446245"/>
            <a:ext cx="12191999" cy="5411755"/>
          </a:xfrm>
          <a:prstGeom prst="rect">
            <a:avLst/>
          </a:prstGeom>
        </p:spPr>
      </p:pic>
      <p:pic>
        <p:nvPicPr>
          <p:cNvPr id="62" name="Picture 61" descr="cap1.1.png"/>
          <p:cNvPicPr>
            <a:picLocks noChangeAspect="1"/>
          </p:cNvPicPr>
          <p:nvPr/>
        </p:nvPicPr>
        <p:blipFill>
          <a:blip r:embed="rId3"/>
          <a:stretch>
            <a:fillRect/>
          </a:stretch>
        </p:blipFill>
        <p:spPr>
          <a:xfrm>
            <a:off x="3206121" y="2251004"/>
            <a:ext cx="4305521" cy="228612"/>
          </a:xfrm>
          <a:prstGeom prst="rect">
            <a:avLst/>
          </a:prstGeom>
        </p:spPr>
      </p:pic>
      <p:sp>
        <p:nvSpPr>
          <p:cNvPr id="63" name="Rectangle 62"/>
          <p:cNvSpPr/>
          <p:nvPr/>
        </p:nvSpPr>
        <p:spPr>
          <a:xfrm>
            <a:off x="3303037" y="2202025"/>
            <a:ext cx="4394718" cy="289249"/>
          </a:xfrm>
          <a:prstGeom prst="rect">
            <a:avLst/>
          </a:prstGeom>
          <a:solidFill>
            <a:schemeClr val="bg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smtClean="0">
                <a:solidFill>
                  <a:schemeClr val="tx2">
                    <a:lumMod val="60000"/>
                    <a:lumOff val="40000"/>
                  </a:schemeClr>
                </a:solidFill>
              </a:rPr>
              <a:t>https://api.spacexdata.com/v4/rockets</a:t>
            </a:r>
            <a:r>
              <a:rPr lang="en-US" dirty="0" smtClean="0">
                <a:solidFill>
                  <a:schemeClr val="tx2">
                    <a:lumMod val="60000"/>
                    <a:lumOff val="40000"/>
                  </a:schemeClr>
                </a:solidFill>
              </a:rPr>
              <a:t>/</a:t>
            </a:r>
            <a:r>
              <a:rPr lang="en-US" dirty="0" smtClean="0"/>
              <a:t>..</a:t>
            </a:r>
            <a:endParaRPr lang="en-US" dirty="0"/>
          </a:p>
        </p:txBody>
      </p:sp>
    </p:spTree>
    <p:extLst>
      <p:ext uri="{BB962C8B-B14F-4D97-AF65-F5344CB8AC3E}">
        <p14:creationId xmlns:p14="http://schemas.microsoft.com/office/powerpoint/2010/main" xmlns="" val="349901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2556"/>
            <a:ext cx="12192000" cy="112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Methodology</a:t>
            </a:r>
          </a:p>
          <a:p>
            <a:pPr algn="ctr"/>
            <a:r>
              <a:rPr lang="en-US" sz="2400" dirty="0" smtClean="0"/>
              <a:t>1. </a:t>
            </a:r>
            <a:r>
              <a:rPr lang="en-US" sz="2400" dirty="0" smtClean="0"/>
              <a:t>Data collection, wrangling, and formatting</a:t>
            </a:r>
            <a:endParaRPr lang="en-US" sz="2400" dirty="0"/>
          </a:p>
        </p:txBody>
      </p:sp>
      <p:pic>
        <p:nvPicPr>
          <p:cNvPr id="3" name="Picture 2" descr="cap2.png"/>
          <p:cNvPicPr>
            <a:picLocks noChangeAspect="1"/>
          </p:cNvPicPr>
          <p:nvPr/>
        </p:nvPicPr>
        <p:blipFill>
          <a:blip r:embed="rId2"/>
          <a:stretch>
            <a:fillRect/>
          </a:stretch>
        </p:blipFill>
        <p:spPr>
          <a:xfrm>
            <a:off x="0" y="1492898"/>
            <a:ext cx="12192000" cy="5719664"/>
          </a:xfrm>
          <a:prstGeom prst="rect">
            <a:avLst/>
          </a:prstGeom>
        </p:spPr>
      </p:pic>
      <p:sp>
        <p:nvSpPr>
          <p:cNvPr id="6" name="Rectangle 5"/>
          <p:cNvSpPr/>
          <p:nvPr/>
        </p:nvSpPr>
        <p:spPr>
          <a:xfrm>
            <a:off x="1604865" y="2631233"/>
            <a:ext cx="10086392" cy="634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hlinkClick r:id="rId3"/>
              </a:rPr>
              <a:t>List of Falcon 9 and Falcon Heavy launches - Wikipedia</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82556"/>
            <a:ext cx="12192000" cy="112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Methodology</a:t>
            </a:r>
          </a:p>
          <a:p>
            <a:pPr algn="ctr"/>
            <a:r>
              <a:rPr lang="en-US" sz="2400" dirty="0" smtClean="0"/>
              <a:t>2. Exploratory Data Analysis</a:t>
            </a:r>
            <a:endParaRPr lang="en-US" sz="2400" dirty="0"/>
          </a:p>
        </p:txBody>
      </p:sp>
      <p:pic>
        <p:nvPicPr>
          <p:cNvPr id="4" name="Picture 3" descr="cap3.png"/>
          <p:cNvPicPr>
            <a:picLocks noChangeAspect="1"/>
          </p:cNvPicPr>
          <p:nvPr/>
        </p:nvPicPr>
        <p:blipFill>
          <a:blip r:embed="rId2"/>
          <a:stretch>
            <a:fillRect/>
          </a:stretch>
        </p:blipFill>
        <p:spPr>
          <a:xfrm>
            <a:off x="0" y="1520890"/>
            <a:ext cx="12191999" cy="53371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2556"/>
            <a:ext cx="12192000" cy="112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Methodology</a:t>
            </a:r>
          </a:p>
          <a:p>
            <a:pPr algn="ctr"/>
            <a:r>
              <a:rPr lang="en-US" sz="2400" dirty="0" smtClean="0"/>
              <a:t>3. Data Visualization</a:t>
            </a:r>
            <a:endParaRPr lang="en-US" sz="2400" dirty="0"/>
          </a:p>
        </p:txBody>
      </p:sp>
      <p:pic>
        <p:nvPicPr>
          <p:cNvPr id="3" name="Picture 2" descr="cap 4.png"/>
          <p:cNvPicPr>
            <a:picLocks noChangeAspect="1"/>
          </p:cNvPicPr>
          <p:nvPr/>
        </p:nvPicPr>
        <p:blipFill>
          <a:blip r:embed="rId2"/>
          <a:stretch>
            <a:fillRect/>
          </a:stretch>
        </p:blipFill>
        <p:spPr>
          <a:xfrm>
            <a:off x="0" y="1520891"/>
            <a:ext cx="12192000" cy="53371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2556"/>
            <a:ext cx="12192000" cy="112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Methodology</a:t>
            </a:r>
          </a:p>
          <a:p>
            <a:pPr algn="ctr"/>
            <a:r>
              <a:rPr lang="en-US" sz="2400" dirty="0" smtClean="0"/>
              <a:t>3. Data Visualization</a:t>
            </a:r>
            <a:endParaRPr lang="en-US" sz="2400" dirty="0"/>
          </a:p>
        </p:txBody>
      </p:sp>
      <p:pic>
        <p:nvPicPr>
          <p:cNvPr id="3" name="Picture 2" descr="cap 5.png"/>
          <p:cNvPicPr>
            <a:picLocks noChangeAspect="1"/>
          </p:cNvPicPr>
          <p:nvPr/>
        </p:nvPicPr>
        <p:blipFill>
          <a:blip r:embed="rId2"/>
          <a:stretch>
            <a:fillRect/>
          </a:stretch>
        </p:blipFill>
        <p:spPr>
          <a:xfrm>
            <a:off x="1" y="1567544"/>
            <a:ext cx="11775232" cy="5290456"/>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2915</TotalTime>
  <Words>739</Words>
  <Application>Microsoft Office PowerPoint</Application>
  <PresentationFormat>Custom</PresentationFormat>
  <Paragraphs>123</Paragraphs>
  <Slides>36</Slides>
  <Notes>0</Notes>
  <HiddenSlides>0</HiddenSlides>
  <MMClips>0</MMClips>
  <ScaleCrop>false</ScaleCrop>
  <HeadingPairs>
    <vt:vector size="4" baseType="variant">
      <vt:variant>
        <vt:lpstr>Theme</vt:lpstr>
      </vt:variant>
      <vt:variant>
        <vt:i4>3</vt:i4>
      </vt:variant>
      <vt:variant>
        <vt:lpstr>Slide Titles</vt:lpstr>
      </vt:variant>
      <vt:variant>
        <vt:i4>36</vt:i4>
      </vt:variant>
    </vt:vector>
  </HeadingPairs>
  <TitlesOfParts>
    <vt:vector size="39" baseType="lpstr">
      <vt:lpstr>Cover and End Slide Master</vt:lpstr>
      <vt:lpstr>Contents Slide Master</vt:lpstr>
      <vt:lpstr>Section Break Slide Master</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navee</cp:lastModifiedBy>
  <cp:revision>123</cp:revision>
  <dcterms:created xsi:type="dcterms:W3CDTF">2019-01-14T06:35:35Z</dcterms:created>
  <dcterms:modified xsi:type="dcterms:W3CDTF">2023-07-19T20:09:24Z</dcterms:modified>
</cp:coreProperties>
</file>